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85" r:id="rId3"/>
    <p:sldId id="270" r:id="rId4"/>
    <p:sldId id="297" r:id="rId5"/>
    <p:sldId id="286" r:id="rId6"/>
    <p:sldId id="287" r:id="rId7"/>
    <p:sldId id="339" r:id="rId8"/>
    <p:sldId id="352" r:id="rId9"/>
    <p:sldId id="353" r:id="rId10"/>
    <p:sldId id="341" r:id="rId11"/>
    <p:sldId id="354" r:id="rId12"/>
    <p:sldId id="355" r:id="rId13"/>
    <p:sldId id="356" r:id="rId14"/>
    <p:sldId id="298" r:id="rId15"/>
    <p:sldId id="326" r:id="rId16"/>
    <p:sldId id="328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12F"/>
    <a:srgbClr val="2E782A"/>
    <a:srgbClr val="99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EC5AD-2CC0-487C-BCA7-0371C57FB2DF}" v="1127" dt="2023-05-01T13:11:33.439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98" autoAdjust="0"/>
    <p:restoredTop sz="76165" autoAdjust="0"/>
  </p:normalViewPr>
  <p:slideViewPr>
    <p:cSldViewPr>
      <p:cViewPr varScale="1">
        <p:scale>
          <a:sx n="97" d="100"/>
          <a:sy n="97" d="100"/>
        </p:scale>
        <p:origin x="96" y="3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354" y="-108"/>
      </p:cViewPr>
      <p:guideLst>
        <p:guide orient="horz" pos="3132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us Halik" userId="8b7d0cb985859af1" providerId="LiveId" clId="{134EC5AD-2CC0-487C-BCA7-0371C57FB2DF}"/>
    <pc:docChg chg="custSel addSld delSld modSld modNotesMaster">
      <pc:chgData name="Claudius Halik" userId="8b7d0cb985859af1" providerId="LiveId" clId="{134EC5AD-2CC0-487C-BCA7-0371C57FB2DF}" dt="2023-05-01T13:11:33.439" v="2498" actId="20577"/>
      <pc:docMkLst>
        <pc:docMk/>
      </pc:docMkLst>
      <pc:sldChg chg="modNotes">
        <pc:chgData name="Claudius Halik" userId="8b7d0cb985859af1" providerId="LiveId" clId="{134EC5AD-2CC0-487C-BCA7-0371C57FB2DF}" dt="2023-05-01T10:58:53.323" v="286"/>
        <pc:sldMkLst>
          <pc:docMk/>
          <pc:sldMk cId="633629343" sldId="267"/>
        </pc:sldMkLst>
      </pc:sldChg>
      <pc:sldChg chg="modNotes">
        <pc:chgData name="Claudius Halik" userId="8b7d0cb985859af1" providerId="LiveId" clId="{134EC5AD-2CC0-487C-BCA7-0371C57FB2DF}" dt="2023-05-01T10:58:53.323" v="286"/>
        <pc:sldMkLst>
          <pc:docMk/>
          <pc:sldMk cId="1848457663" sldId="270"/>
        </pc:sldMkLst>
      </pc:sldChg>
      <pc:sldChg chg="modSp mod">
        <pc:chgData name="Claudius Halik" userId="8b7d0cb985859af1" providerId="LiveId" clId="{134EC5AD-2CC0-487C-BCA7-0371C57FB2DF}" dt="2023-05-01T12:55:39.992" v="2095" actId="255"/>
        <pc:sldMkLst>
          <pc:docMk/>
          <pc:sldMk cId="1696643071" sldId="287"/>
        </pc:sldMkLst>
        <pc:spChg chg="mod">
          <ac:chgData name="Claudius Halik" userId="8b7d0cb985859af1" providerId="LiveId" clId="{134EC5AD-2CC0-487C-BCA7-0371C57FB2DF}" dt="2023-05-01T10:58:07.496" v="285" actId="20577"/>
          <ac:spMkLst>
            <pc:docMk/>
            <pc:sldMk cId="1696643071" sldId="287"/>
            <ac:spMk id="10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0:55:38.524" v="107" actId="20577"/>
          <ac:spMkLst>
            <pc:docMk/>
            <pc:sldMk cId="1696643071" sldId="287"/>
            <ac:spMk id="11" creationId="{00000000-0000-0000-0000-000000000000}"/>
          </ac:spMkLst>
        </pc:spChg>
        <pc:graphicFrameChg chg="mod">
          <ac:chgData name="Claudius Halik" userId="8b7d0cb985859af1" providerId="LiveId" clId="{134EC5AD-2CC0-487C-BCA7-0371C57FB2DF}" dt="2023-05-01T12:55:39.992" v="2095" actId="255"/>
          <ac:graphicFrameMkLst>
            <pc:docMk/>
            <pc:sldMk cId="1696643071" sldId="287"/>
            <ac:graphicFrameMk id="13" creationId="{00000000-0000-0000-0000-000000000000}"/>
          </ac:graphicFrameMkLst>
        </pc:graphicFrameChg>
      </pc:sldChg>
      <pc:sldChg chg="modSp mod">
        <pc:chgData name="Claudius Halik" userId="8b7d0cb985859af1" providerId="LiveId" clId="{134EC5AD-2CC0-487C-BCA7-0371C57FB2DF}" dt="2023-05-01T13:04:14.345" v="2176" actId="1076"/>
        <pc:sldMkLst>
          <pc:docMk/>
          <pc:sldMk cId="1848457663" sldId="298"/>
        </pc:sldMkLst>
        <pc:spChg chg="mod">
          <ac:chgData name="Claudius Halik" userId="8b7d0cb985859af1" providerId="LiveId" clId="{134EC5AD-2CC0-487C-BCA7-0371C57FB2DF}" dt="2023-05-01T12:56:17.731" v="2115" actId="20577"/>
          <ac:spMkLst>
            <pc:docMk/>
            <pc:sldMk cId="1848457663" sldId="298"/>
            <ac:spMk id="6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3:04:14.345" v="2176" actId="1076"/>
          <ac:spMkLst>
            <pc:docMk/>
            <pc:sldMk cId="1848457663" sldId="298"/>
            <ac:spMk id="10" creationId="{00000000-0000-0000-0000-000000000000}"/>
          </ac:spMkLst>
        </pc:spChg>
      </pc:sldChg>
      <pc:sldChg chg="modSp mod">
        <pc:chgData name="Claudius Halik" userId="8b7d0cb985859af1" providerId="LiveId" clId="{134EC5AD-2CC0-487C-BCA7-0371C57FB2DF}" dt="2023-05-01T13:02:31.062" v="2159" actId="20577"/>
        <pc:sldMkLst>
          <pc:docMk/>
          <pc:sldMk cId="1044388894" sldId="326"/>
        </pc:sldMkLst>
        <pc:spChg chg="mod">
          <ac:chgData name="Claudius Halik" userId="8b7d0cb985859af1" providerId="LiveId" clId="{134EC5AD-2CC0-487C-BCA7-0371C57FB2DF}" dt="2023-05-01T12:56:35.981" v="2127" actId="20577"/>
          <ac:spMkLst>
            <pc:docMk/>
            <pc:sldMk cId="1044388894" sldId="326"/>
            <ac:spMk id="6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3:02:31.062" v="2159" actId="20577"/>
          <ac:spMkLst>
            <pc:docMk/>
            <pc:sldMk cId="1044388894" sldId="326"/>
            <ac:spMk id="10" creationId="{00000000-0000-0000-0000-000000000000}"/>
          </ac:spMkLst>
        </pc:spChg>
      </pc:sldChg>
      <pc:sldChg chg="modNotes">
        <pc:chgData name="Claudius Halik" userId="8b7d0cb985859af1" providerId="LiveId" clId="{134EC5AD-2CC0-487C-BCA7-0371C57FB2DF}" dt="2023-05-01T10:58:53.323" v="286"/>
        <pc:sldMkLst>
          <pc:docMk/>
          <pc:sldMk cId="3238494758" sldId="328"/>
        </pc:sldMkLst>
      </pc:sldChg>
      <pc:sldChg chg="delSp modSp mod">
        <pc:chgData name="Claudius Halik" userId="8b7d0cb985859af1" providerId="LiveId" clId="{134EC5AD-2CC0-487C-BCA7-0371C57FB2DF}" dt="2023-05-01T11:55:03.581" v="563" actId="20577"/>
        <pc:sldMkLst>
          <pc:docMk/>
          <pc:sldMk cId="2508951979" sldId="339"/>
        </pc:sldMkLst>
        <pc:spChg chg="mod">
          <ac:chgData name="Claudius Halik" userId="8b7d0cb985859af1" providerId="LiveId" clId="{134EC5AD-2CC0-487C-BCA7-0371C57FB2DF}" dt="2023-05-01T11:50:55.151" v="471" actId="20577"/>
          <ac:spMkLst>
            <pc:docMk/>
            <pc:sldMk cId="2508951979" sldId="339"/>
            <ac:spMk id="10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1:50:15.665" v="422" actId="20577"/>
          <ac:spMkLst>
            <pc:docMk/>
            <pc:sldMk cId="2508951979" sldId="339"/>
            <ac:spMk id="11" creationId="{00000000-0000-0000-0000-000000000000}"/>
          </ac:spMkLst>
        </pc:spChg>
        <pc:graphicFrameChg chg="del">
          <ac:chgData name="Claudius Halik" userId="8b7d0cb985859af1" providerId="LiveId" clId="{134EC5AD-2CC0-487C-BCA7-0371C57FB2DF}" dt="2023-05-01T11:50:23.133" v="423" actId="21"/>
          <ac:graphicFrameMkLst>
            <pc:docMk/>
            <pc:sldMk cId="2508951979" sldId="339"/>
            <ac:graphicFrameMk id="2" creationId="{7F21A9DC-DC1E-35B6-C79B-3ED4C9D92982}"/>
          </ac:graphicFrameMkLst>
        </pc:graphicFrameChg>
        <pc:graphicFrameChg chg="mod">
          <ac:chgData name="Claudius Halik" userId="8b7d0cb985859af1" providerId="LiveId" clId="{134EC5AD-2CC0-487C-BCA7-0371C57FB2DF}" dt="2023-05-01T11:55:03.581" v="563" actId="20577"/>
          <ac:graphicFrameMkLst>
            <pc:docMk/>
            <pc:sldMk cId="2508951979" sldId="339"/>
            <ac:graphicFrameMk id="13" creationId="{00000000-0000-0000-0000-000000000000}"/>
          </ac:graphicFrameMkLst>
        </pc:graphicFrameChg>
      </pc:sldChg>
      <pc:sldChg chg="delSp modSp mod">
        <pc:chgData name="Claudius Halik" userId="8b7d0cb985859af1" providerId="LiveId" clId="{134EC5AD-2CC0-487C-BCA7-0371C57FB2DF}" dt="2023-05-01T12:06:26.652" v="823" actId="20577"/>
        <pc:sldMkLst>
          <pc:docMk/>
          <pc:sldMk cId="1422242812" sldId="340"/>
        </pc:sldMkLst>
        <pc:spChg chg="mod">
          <ac:chgData name="Claudius Halik" userId="8b7d0cb985859af1" providerId="LiveId" clId="{134EC5AD-2CC0-487C-BCA7-0371C57FB2DF}" dt="2023-05-01T12:04:51.685" v="724" actId="313"/>
          <ac:spMkLst>
            <pc:docMk/>
            <pc:sldMk cId="1422242812" sldId="340"/>
            <ac:spMk id="10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2:02:07.683" v="700" actId="20577"/>
          <ac:spMkLst>
            <pc:docMk/>
            <pc:sldMk cId="1422242812" sldId="340"/>
            <ac:spMk id="11" creationId="{00000000-0000-0000-0000-000000000000}"/>
          </ac:spMkLst>
        </pc:spChg>
        <pc:graphicFrameChg chg="del">
          <ac:chgData name="Claudius Halik" userId="8b7d0cb985859af1" providerId="LiveId" clId="{134EC5AD-2CC0-487C-BCA7-0371C57FB2DF}" dt="2023-05-01T12:02:52.380" v="701" actId="21"/>
          <ac:graphicFrameMkLst>
            <pc:docMk/>
            <pc:sldMk cId="1422242812" sldId="340"/>
            <ac:graphicFrameMk id="2" creationId="{00C4387C-EF35-9F11-89C0-A24E44D6C741}"/>
          </ac:graphicFrameMkLst>
        </pc:graphicFrameChg>
        <pc:graphicFrameChg chg="mod">
          <ac:chgData name="Claudius Halik" userId="8b7d0cb985859af1" providerId="LiveId" clId="{134EC5AD-2CC0-487C-BCA7-0371C57FB2DF}" dt="2023-05-01T12:06:26.652" v="823" actId="20577"/>
          <ac:graphicFrameMkLst>
            <pc:docMk/>
            <pc:sldMk cId="1422242812" sldId="340"/>
            <ac:graphicFrameMk id="13" creationId="{00000000-0000-0000-0000-000000000000}"/>
          </ac:graphicFrameMkLst>
        </pc:graphicFrameChg>
      </pc:sldChg>
      <pc:sldChg chg="addSp delSp modSp mod">
        <pc:chgData name="Claudius Halik" userId="8b7d0cb985859af1" providerId="LiveId" clId="{134EC5AD-2CC0-487C-BCA7-0371C57FB2DF}" dt="2023-05-01T12:41:33.886" v="1590"/>
        <pc:sldMkLst>
          <pc:docMk/>
          <pc:sldMk cId="782912795" sldId="341"/>
        </pc:sldMkLst>
        <pc:spChg chg="mod">
          <ac:chgData name="Claudius Halik" userId="8b7d0cb985859af1" providerId="LiveId" clId="{134EC5AD-2CC0-487C-BCA7-0371C57FB2DF}" dt="2023-05-01T12:30:48.995" v="1296" actId="20577"/>
          <ac:spMkLst>
            <pc:docMk/>
            <pc:sldMk cId="782912795" sldId="341"/>
            <ac:spMk id="10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2:31:01.760" v="1297" actId="14100"/>
          <ac:spMkLst>
            <pc:docMk/>
            <pc:sldMk cId="782912795" sldId="341"/>
            <ac:spMk id="11" creationId="{00000000-0000-0000-0000-000000000000}"/>
          </ac:spMkLst>
        </pc:spChg>
        <pc:graphicFrameChg chg="del">
          <ac:chgData name="Claudius Halik" userId="8b7d0cb985859af1" providerId="LiveId" clId="{134EC5AD-2CC0-487C-BCA7-0371C57FB2DF}" dt="2023-05-01T12:30:08.233" v="1236" actId="21"/>
          <ac:graphicFrameMkLst>
            <pc:docMk/>
            <pc:sldMk cId="782912795" sldId="341"/>
            <ac:graphicFrameMk id="2" creationId="{F5FA2FD0-6E76-A4AA-DF4D-877A781A1CD7}"/>
          </ac:graphicFrameMkLst>
        </pc:graphicFrameChg>
        <pc:graphicFrameChg chg="add mod">
          <ac:chgData name="Claudius Halik" userId="8b7d0cb985859af1" providerId="LiveId" clId="{134EC5AD-2CC0-487C-BCA7-0371C57FB2DF}" dt="2023-05-01T12:35:06.482" v="1427"/>
          <ac:graphicFrameMkLst>
            <pc:docMk/>
            <pc:sldMk cId="782912795" sldId="341"/>
            <ac:graphicFrameMk id="3" creationId="{F09AE78C-2ACB-1AC8-ABE3-2C9CE7B21CF0}"/>
          </ac:graphicFrameMkLst>
        </pc:graphicFrameChg>
        <pc:graphicFrameChg chg="add del mod">
          <ac:chgData name="Claudius Halik" userId="8b7d0cb985859af1" providerId="LiveId" clId="{134EC5AD-2CC0-487C-BCA7-0371C57FB2DF}" dt="2023-05-01T12:32:19.472" v="1309" actId="21"/>
          <ac:graphicFrameMkLst>
            <pc:docMk/>
            <pc:sldMk cId="782912795" sldId="341"/>
            <ac:graphicFrameMk id="4" creationId="{72861595-2573-84C5-C38C-790012AC9DC4}"/>
          </ac:graphicFrameMkLst>
        </pc:graphicFrameChg>
        <pc:graphicFrameChg chg="add mod">
          <ac:chgData name="Claudius Halik" userId="8b7d0cb985859af1" providerId="LiveId" clId="{134EC5AD-2CC0-487C-BCA7-0371C57FB2DF}" dt="2023-05-01T12:37:58.136" v="1515" actId="20577"/>
          <ac:graphicFrameMkLst>
            <pc:docMk/>
            <pc:sldMk cId="782912795" sldId="341"/>
            <ac:graphicFrameMk id="5" creationId="{15887705-D195-95A8-B7AE-98EF4822CC19}"/>
          </ac:graphicFrameMkLst>
        </pc:graphicFrameChg>
        <pc:graphicFrameChg chg="add mod">
          <ac:chgData name="Claudius Halik" userId="8b7d0cb985859af1" providerId="LiveId" clId="{134EC5AD-2CC0-487C-BCA7-0371C57FB2DF}" dt="2023-05-01T12:35:01.400" v="1426" actId="255"/>
          <ac:graphicFrameMkLst>
            <pc:docMk/>
            <pc:sldMk cId="782912795" sldId="341"/>
            <ac:graphicFrameMk id="6" creationId="{F0366D75-06A9-997F-E019-8850615922E8}"/>
          </ac:graphicFrameMkLst>
        </pc:graphicFrameChg>
        <pc:graphicFrameChg chg="add mod">
          <ac:chgData name="Claudius Halik" userId="8b7d0cb985859af1" providerId="LiveId" clId="{134EC5AD-2CC0-487C-BCA7-0371C57FB2DF}" dt="2023-05-01T12:41:33.886" v="1590"/>
          <ac:graphicFrameMkLst>
            <pc:docMk/>
            <pc:sldMk cId="782912795" sldId="341"/>
            <ac:graphicFrameMk id="7" creationId="{CA8B9DA0-350D-1465-A967-21D1CFF8C337}"/>
          </ac:graphicFrameMkLst>
        </pc:graphicFrameChg>
        <pc:graphicFrameChg chg="mod">
          <ac:chgData name="Claudius Halik" userId="8b7d0cb985859af1" providerId="LiveId" clId="{134EC5AD-2CC0-487C-BCA7-0371C57FB2DF}" dt="2023-05-01T12:36:12.363" v="1451"/>
          <ac:graphicFrameMkLst>
            <pc:docMk/>
            <pc:sldMk cId="782912795" sldId="341"/>
            <ac:graphicFrameMk id="13" creationId="{00000000-0000-0000-0000-000000000000}"/>
          </ac:graphicFrameMkLst>
        </pc:graphicFrameChg>
      </pc:sldChg>
      <pc:sldChg chg="delSp modSp mod">
        <pc:chgData name="Claudius Halik" userId="8b7d0cb985859af1" providerId="LiveId" clId="{134EC5AD-2CC0-487C-BCA7-0371C57FB2DF}" dt="2023-05-01T12:54:22.793" v="2087" actId="255"/>
        <pc:sldMkLst>
          <pc:docMk/>
          <pc:sldMk cId="3823998664" sldId="342"/>
        </pc:sldMkLst>
        <pc:spChg chg="mod">
          <ac:chgData name="Claudius Halik" userId="8b7d0cb985859af1" providerId="LiveId" clId="{134EC5AD-2CC0-487C-BCA7-0371C57FB2DF}" dt="2023-05-01T12:44:56.143" v="1703" actId="20577"/>
          <ac:spMkLst>
            <pc:docMk/>
            <pc:sldMk cId="3823998664" sldId="342"/>
            <ac:spMk id="10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2:42:36.154" v="1660" actId="20577"/>
          <ac:spMkLst>
            <pc:docMk/>
            <pc:sldMk cId="3823998664" sldId="342"/>
            <ac:spMk id="11" creationId="{00000000-0000-0000-0000-000000000000}"/>
          </ac:spMkLst>
        </pc:spChg>
        <pc:graphicFrameChg chg="del">
          <ac:chgData name="Claudius Halik" userId="8b7d0cb985859af1" providerId="LiveId" clId="{134EC5AD-2CC0-487C-BCA7-0371C57FB2DF}" dt="2023-05-01T12:42:41.044" v="1661" actId="21"/>
          <ac:graphicFrameMkLst>
            <pc:docMk/>
            <pc:sldMk cId="3823998664" sldId="342"/>
            <ac:graphicFrameMk id="2" creationId="{FBEFE8B5-3458-4709-0345-A259EA59A2CA}"/>
          </ac:graphicFrameMkLst>
        </pc:graphicFrameChg>
        <pc:graphicFrameChg chg="mod">
          <ac:chgData name="Claudius Halik" userId="8b7d0cb985859af1" providerId="LiveId" clId="{134EC5AD-2CC0-487C-BCA7-0371C57FB2DF}" dt="2023-05-01T12:54:22.793" v="2087" actId="255"/>
          <ac:graphicFrameMkLst>
            <pc:docMk/>
            <pc:sldMk cId="3823998664" sldId="342"/>
            <ac:graphicFrameMk id="13" creationId="{00000000-0000-0000-0000-000000000000}"/>
          </ac:graphicFrameMkLst>
        </pc:graphicFrameChg>
      </pc:sldChg>
      <pc:sldChg chg="delSp modSp mod">
        <pc:chgData name="Claudius Halik" userId="8b7d0cb985859af1" providerId="LiveId" clId="{134EC5AD-2CC0-487C-BCA7-0371C57FB2DF}" dt="2023-05-01T13:03:09.235" v="2161" actId="1076"/>
        <pc:sldMkLst>
          <pc:docMk/>
          <pc:sldMk cId="3924775948" sldId="343"/>
        </pc:sldMkLst>
        <pc:spChg chg="mod">
          <ac:chgData name="Claudius Halik" userId="8b7d0cb985859af1" providerId="LiveId" clId="{134EC5AD-2CC0-487C-BCA7-0371C57FB2DF}" dt="2023-05-01T13:03:09.235" v="2161" actId="1076"/>
          <ac:spMkLst>
            <pc:docMk/>
            <pc:sldMk cId="3924775948" sldId="343"/>
            <ac:spMk id="10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2:51:25.948" v="1893" actId="20577"/>
          <ac:spMkLst>
            <pc:docMk/>
            <pc:sldMk cId="3924775948" sldId="343"/>
            <ac:spMk id="11" creationId="{00000000-0000-0000-0000-000000000000}"/>
          </ac:spMkLst>
        </pc:spChg>
        <pc:graphicFrameChg chg="del">
          <ac:chgData name="Claudius Halik" userId="8b7d0cb985859af1" providerId="LiveId" clId="{134EC5AD-2CC0-487C-BCA7-0371C57FB2DF}" dt="2023-05-01T12:51:42.964" v="1894" actId="21"/>
          <ac:graphicFrameMkLst>
            <pc:docMk/>
            <pc:sldMk cId="3924775948" sldId="343"/>
            <ac:graphicFrameMk id="2" creationId="{9A1AE7EC-7217-B169-59B1-B0F801208D58}"/>
          </ac:graphicFrameMkLst>
        </pc:graphicFrameChg>
        <pc:graphicFrameChg chg="mod">
          <ac:chgData name="Claudius Halik" userId="8b7d0cb985859af1" providerId="LiveId" clId="{134EC5AD-2CC0-487C-BCA7-0371C57FB2DF}" dt="2023-05-01T12:54:32.746" v="2088" actId="255"/>
          <ac:graphicFrameMkLst>
            <pc:docMk/>
            <pc:sldMk cId="3924775948" sldId="343"/>
            <ac:graphicFrameMk id="13" creationId="{00000000-0000-0000-0000-000000000000}"/>
          </ac:graphicFrameMkLst>
        </pc:graphicFrameChg>
      </pc:sldChg>
      <pc:sldChg chg="del">
        <pc:chgData name="Claudius Halik" userId="8b7d0cb985859af1" providerId="LiveId" clId="{134EC5AD-2CC0-487C-BCA7-0371C57FB2DF}" dt="2023-05-01T12:55:56.155" v="2096" actId="2696"/>
        <pc:sldMkLst>
          <pc:docMk/>
          <pc:sldMk cId="1673400928" sldId="344"/>
        </pc:sldMkLst>
      </pc:sldChg>
      <pc:sldChg chg="del">
        <pc:chgData name="Claudius Halik" userId="8b7d0cb985859af1" providerId="LiveId" clId="{134EC5AD-2CC0-487C-BCA7-0371C57FB2DF}" dt="2023-05-01T12:55:58.545" v="2097" actId="2696"/>
        <pc:sldMkLst>
          <pc:docMk/>
          <pc:sldMk cId="678047310" sldId="345"/>
        </pc:sldMkLst>
      </pc:sldChg>
      <pc:sldChg chg="addSp delSp modSp add mod">
        <pc:chgData name="Claudius Halik" userId="8b7d0cb985859af1" providerId="LiveId" clId="{134EC5AD-2CC0-487C-BCA7-0371C57FB2DF}" dt="2023-05-01T12:25:50.870" v="1062" actId="14100"/>
        <pc:sldMkLst>
          <pc:docMk/>
          <pc:sldMk cId="1771568021" sldId="346"/>
        </pc:sldMkLst>
        <pc:spChg chg="mod">
          <ac:chgData name="Claudius Halik" userId="8b7d0cb985859af1" providerId="LiveId" clId="{134EC5AD-2CC0-487C-BCA7-0371C57FB2DF}" dt="2023-05-01T12:25:10.704" v="1057" actId="20577"/>
          <ac:spMkLst>
            <pc:docMk/>
            <pc:sldMk cId="1771568021" sldId="346"/>
            <ac:spMk id="10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2:11:09.012" v="893" actId="20577"/>
          <ac:spMkLst>
            <pc:docMk/>
            <pc:sldMk cId="1771568021" sldId="346"/>
            <ac:spMk id="11" creationId="{00000000-0000-0000-0000-000000000000}"/>
          </ac:spMkLst>
        </pc:spChg>
        <pc:graphicFrameChg chg="add mod">
          <ac:chgData name="Claudius Halik" userId="8b7d0cb985859af1" providerId="LiveId" clId="{134EC5AD-2CC0-487C-BCA7-0371C57FB2DF}" dt="2023-05-01T12:20:39.213" v="1052" actId="20577"/>
          <ac:graphicFrameMkLst>
            <pc:docMk/>
            <pc:sldMk cId="1771568021" sldId="346"/>
            <ac:graphicFrameMk id="4" creationId="{AC76F864-303E-E3F5-87C8-6AC42C746A0B}"/>
          </ac:graphicFrameMkLst>
        </pc:graphicFrameChg>
        <pc:graphicFrameChg chg="del">
          <ac:chgData name="Claudius Halik" userId="8b7d0cb985859af1" providerId="LiveId" clId="{134EC5AD-2CC0-487C-BCA7-0371C57FB2DF}" dt="2023-05-01T12:19:46.575" v="972" actId="21"/>
          <ac:graphicFrameMkLst>
            <pc:docMk/>
            <pc:sldMk cId="1771568021" sldId="346"/>
            <ac:graphicFrameMk id="13" creationId="{00000000-0000-0000-0000-000000000000}"/>
          </ac:graphicFrameMkLst>
        </pc:graphicFrameChg>
        <pc:picChg chg="add del mod">
          <ac:chgData name="Claudius Halik" userId="8b7d0cb985859af1" providerId="LiveId" clId="{134EC5AD-2CC0-487C-BCA7-0371C57FB2DF}" dt="2023-05-01T12:12:58.523" v="898" actId="21"/>
          <ac:picMkLst>
            <pc:docMk/>
            <pc:sldMk cId="1771568021" sldId="346"/>
            <ac:picMk id="2" creationId="{ACF75A39-60BB-272D-2C2E-9BA9EF688BCC}"/>
          </ac:picMkLst>
        </pc:picChg>
        <pc:picChg chg="add mod">
          <ac:chgData name="Claudius Halik" userId="8b7d0cb985859af1" providerId="LiveId" clId="{134EC5AD-2CC0-487C-BCA7-0371C57FB2DF}" dt="2023-05-01T12:25:50.870" v="1062" actId="14100"/>
          <ac:picMkLst>
            <pc:docMk/>
            <pc:sldMk cId="1771568021" sldId="346"/>
            <ac:picMk id="3" creationId="{0FDD51F0-8581-2F08-B83C-42D311F33566}"/>
          </ac:picMkLst>
        </pc:picChg>
      </pc:sldChg>
      <pc:sldChg chg="addSp modSp add mod">
        <pc:chgData name="Claudius Halik" userId="8b7d0cb985859af1" providerId="LiveId" clId="{134EC5AD-2CC0-487C-BCA7-0371C57FB2DF}" dt="2023-05-01T12:54:50.401" v="2090"/>
        <pc:sldMkLst>
          <pc:docMk/>
          <pc:sldMk cId="2064064785" sldId="347"/>
        </pc:sldMkLst>
        <pc:spChg chg="mod">
          <ac:chgData name="Claudius Halik" userId="8b7d0cb985859af1" providerId="LiveId" clId="{134EC5AD-2CC0-487C-BCA7-0371C57FB2DF}" dt="2023-05-01T12:14:03.441" v="927" actId="20577"/>
          <ac:spMkLst>
            <pc:docMk/>
            <pc:sldMk cId="2064064785" sldId="347"/>
            <ac:spMk id="10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2:14:13.549" v="938" actId="20577"/>
          <ac:spMkLst>
            <pc:docMk/>
            <pc:sldMk cId="2064064785" sldId="347"/>
            <ac:spMk id="11" creationId="{00000000-0000-0000-0000-000000000000}"/>
          </ac:spMkLst>
        </pc:spChg>
        <pc:graphicFrameChg chg="mod">
          <ac:chgData name="Claudius Halik" userId="8b7d0cb985859af1" providerId="LiveId" clId="{134EC5AD-2CC0-487C-BCA7-0371C57FB2DF}" dt="2023-05-01T12:54:50.401" v="2090"/>
          <ac:graphicFrameMkLst>
            <pc:docMk/>
            <pc:sldMk cId="2064064785" sldId="347"/>
            <ac:graphicFrameMk id="13" creationId="{00000000-0000-0000-0000-000000000000}"/>
          </ac:graphicFrameMkLst>
        </pc:graphicFrameChg>
        <pc:picChg chg="add mod">
          <ac:chgData name="Claudius Halik" userId="8b7d0cb985859af1" providerId="LiveId" clId="{134EC5AD-2CC0-487C-BCA7-0371C57FB2DF}" dt="2023-05-01T12:25:41.205" v="1060" actId="14100"/>
          <ac:picMkLst>
            <pc:docMk/>
            <pc:sldMk cId="2064064785" sldId="347"/>
            <ac:picMk id="2" creationId="{5CDC59D1-0DF4-5DCD-0741-3CA75F8A8740}"/>
          </ac:picMkLst>
        </pc:picChg>
      </pc:sldChg>
      <pc:sldChg chg="add del">
        <pc:chgData name="Claudius Halik" userId="8b7d0cb985859af1" providerId="LiveId" clId="{134EC5AD-2CC0-487C-BCA7-0371C57FB2DF}" dt="2023-05-01T13:06:28.784" v="2225" actId="2696"/>
        <pc:sldMkLst>
          <pc:docMk/>
          <pc:sldMk cId="1718618988" sldId="348"/>
        </pc:sldMkLst>
      </pc:sldChg>
      <pc:sldChg chg="modSp add mod">
        <pc:chgData name="Claudius Halik" userId="8b7d0cb985859af1" providerId="LiveId" clId="{134EC5AD-2CC0-487C-BCA7-0371C57FB2DF}" dt="2023-05-01T13:11:33.439" v="2498" actId="20577"/>
        <pc:sldMkLst>
          <pc:docMk/>
          <pc:sldMk cId="4118958509" sldId="349"/>
        </pc:sldMkLst>
        <pc:spChg chg="mod">
          <ac:chgData name="Claudius Halik" userId="8b7d0cb985859af1" providerId="LiveId" clId="{134EC5AD-2CC0-487C-BCA7-0371C57FB2DF}" dt="2023-05-01T13:06:14.807" v="2224" actId="1076"/>
          <ac:spMkLst>
            <pc:docMk/>
            <pc:sldMk cId="4118958509" sldId="349"/>
            <ac:spMk id="10" creationId="{00000000-0000-0000-0000-000000000000}"/>
          </ac:spMkLst>
        </pc:spChg>
        <pc:spChg chg="mod">
          <ac:chgData name="Claudius Halik" userId="8b7d0cb985859af1" providerId="LiveId" clId="{134EC5AD-2CC0-487C-BCA7-0371C57FB2DF}" dt="2023-05-01T13:09:22.632" v="2409" actId="20577"/>
          <ac:spMkLst>
            <pc:docMk/>
            <pc:sldMk cId="4118958509" sldId="349"/>
            <ac:spMk id="11" creationId="{00000000-0000-0000-0000-000000000000}"/>
          </ac:spMkLst>
        </pc:spChg>
        <pc:graphicFrameChg chg="mod">
          <ac:chgData name="Claudius Halik" userId="8b7d0cb985859af1" providerId="LiveId" clId="{134EC5AD-2CC0-487C-BCA7-0371C57FB2DF}" dt="2023-05-01T13:11:33.439" v="2498" actId="20577"/>
          <ac:graphicFrameMkLst>
            <pc:docMk/>
            <pc:sldMk cId="4118958509" sldId="349"/>
            <ac:graphicFrameMk id="13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818216"/>
        <c:axId val="226818544"/>
      </c:barChart>
      <c:catAx>
        <c:axId val="226818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6818544"/>
        <c:crosses val="autoZero"/>
        <c:auto val="1"/>
        <c:lblAlgn val="ctr"/>
        <c:lblOffset val="100"/>
        <c:noMultiLvlLbl val="0"/>
      </c:catAx>
      <c:valAx>
        <c:axId val="22681854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2681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7768745855048"/>
          <c:y val="3.4113931355972155E-2"/>
          <c:w val="0.64387546432492671"/>
          <c:h val="0.911530663259637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Andere Familienkonstellation</c:v>
                </c:pt>
                <c:pt idx="1">
                  <c:v>Klassische Familienkonstellation</c:v>
                </c:pt>
                <c:pt idx="3">
                  <c:v>Schlechte Schüler*innen</c:v>
                </c:pt>
                <c:pt idx="4">
                  <c:v>Gute Schüler*innen</c:v>
                </c:pt>
                <c:pt idx="6">
                  <c:v>Mädchen</c:v>
                </c:pt>
                <c:pt idx="7">
                  <c:v>Burschen</c:v>
                </c:pt>
                <c:pt idx="9">
                  <c:v>Gesamt</c:v>
                </c:pt>
              </c:strCache>
            </c:strRef>
          </c:cat>
          <c:val>
            <c:numRef>
              <c:f>Tabelle1!$B$2:$B$11</c:f>
              <c:numCache>
                <c:formatCode>0%</c:formatCode>
                <c:ptCount val="10"/>
                <c:pt idx="0">
                  <c:v>0.65</c:v>
                </c:pt>
                <c:pt idx="1">
                  <c:v>0.77</c:v>
                </c:pt>
                <c:pt idx="3">
                  <c:v>0.55000000000000004</c:v>
                </c:pt>
                <c:pt idx="4">
                  <c:v>0.79</c:v>
                </c:pt>
                <c:pt idx="6">
                  <c:v>0.74</c:v>
                </c:pt>
                <c:pt idx="7">
                  <c:v>0.68</c:v>
                </c:pt>
                <c:pt idx="9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6-4A34-BB44-0B9520DBE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717112"/>
        <c:axId val="420717472"/>
      </c:barChart>
      <c:catAx>
        <c:axId val="420717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0717472"/>
        <c:crosses val="autoZero"/>
        <c:auto val="1"/>
        <c:lblAlgn val="ctr"/>
        <c:lblOffset val="100"/>
        <c:noMultiLvlLbl val="0"/>
      </c:catAx>
      <c:valAx>
        <c:axId val="4207174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071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7768745855048"/>
          <c:y val="3.4113931355972155E-2"/>
          <c:w val="0.64387546432492671"/>
          <c:h val="0.911530663259637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Andere Familienkonstellation</c:v>
                </c:pt>
                <c:pt idx="1">
                  <c:v>Klassische Familienkonstellation</c:v>
                </c:pt>
                <c:pt idx="3">
                  <c:v>Schlechte Schüler*innen</c:v>
                </c:pt>
                <c:pt idx="4">
                  <c:v>Gute Schüler*innen</c:v>
                </c:pt>
                <c:pt idx="6">
                  <c:v>Mädchen</c:v>
                </c:pt>
                <c:pt idx="7">
                  <c:v>Burschen</c:v>
                </c:pt>
                <c:pt idx="9">
                  <c:v>Gesamt</c:v>
                </c:pt>
              </c:strCache>
            </c:strRef>
          </c:cat>
          <c:val>
            <c:numRef>
              <c:f>Tabelle1!$B$2:$B$11</c:f>
              <c:numCache>
                <c:formatCode>0%</c:formatCode>
                <c:ptCount val="10"/>
                <c:pt idx="0">
                  <c:v>0.32</c:v>
                </c:pt>
                <c:pt idx="1">
                  <c:v>0.18</c:v>
                </c:pt>
                <c:pt idx="3">
                  <c:v>0.46</c:v>
                </c:pt>
                <c:pt idx="4">
                  <c:v>0.15</c:v>
                </c:pt>
                <c:pt idx="6">
                  <c:v>0.23</c:v>
                </c:pt>
                <c:pt idx="7">
                  <c:v>0.25</c:v>
                </c:pt>
                <c:pt idx="9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4-4540-9A13-4C2496672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717112"/>
        <c:axId val="420717472"/>
      </c:barChart>
      <c:catAx>
        <c:axId val="420717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0717472"/>
        <c:crosses val="autoZero"/>
        <c:auto val="1"/>
        <c:lblAlgn val="ctr"/>
        <c:lblOffset val="100"/>
        <c:noMultiLvlLbl val="0"/>
      </c:catAx>
      <c:valAx>
        <c:axId val="4207174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071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7768745855048"/>
          <c:y val="3.4113931355972155E-2"/>
          <c:w val="0.64387546432492671"/>
          <c:h val="0.911530663259637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Ich fühle mich hilflos.</c:v>
                </c:pt>
                <c:pt idx="1">
                  <c:v>Es ist mir peinlich.</c:v>
                </c:pt>
                <c:pt idx="2">
                  <c:v>Ich fühle mich ungerecht behandelt.</c:v>
                </c:pt>
                <c:pt idx="3">
                  <c:v>Ich habe Angst vor der Reaktion meiner Familie.</c:v>
                </c:pt>
                <c:pt idx="4">
                  <c:v>Ich würde am liebsten gar nicht darüber reden.</c:v>
                </c:pt>
                <c:pt idx="5">
                  <c:v>Ich ärgere mich und bin zornig.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0.13</c:v>
                </c:pt>
                <c:pt idx="1">
                  <c:v>0.15</c:v>
                </c:pt>
                <c:pt idx="2">
                  <c:v>0.15</c:v>
                </c:pt>
                <c:pt idx="3">
                  <c:v>0.18</c:v>
                </c:pt>
                <c:pt idx="4">
                  <c:v>0.27</c:v>
                </c:pt>
                <c:pt idx="5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6-44AE-A972-6AF2C009D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717112"/>
        <c:axId val="420717472"/>
      </c:barChart>
      <c:catAx>
        <c:axId val="420717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0717472"/>
        <c:crosses val="autoZero"/>
        <c:auto val="1"/>
        <c:lblAlgn val="ctr"/>
        <c:lblOffset val="100"/>
        <c:noMultiLvlLbl val="0"/>
      </c:catAx>
      <c:valAx>
        <c:axId val="4207174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071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7768745855048"/>
          <c:y val="3.4113931355972155E-2"/>
          <c:w val="0.64387546432492671"/>
          <c:h val="0.86601603719299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Schlechte Schüler*innen</c:v>
                </c:pt>
              </c:strCache>
            </c:strRef>
          </c:tx>
          <c:spPr>
            <a:solidFill>
              <a:srgbClr val="99CC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Sie reagieren gleichgültig.</c:v>
                </c:pt>
                <c:pt idx="1">
                  <c:v>Sie wollen in Ruhe wissen, wie es dazu kam. </c:v>
                </c:pt>
                <c:pt idx="2">
                  <c:v>Sie drohen mir negative Konsequenzen an.</c:v>
                </c:pt>
                <c:pt idx="3">
                  <c:v>Sie trösten mich.</c:v>
                </c:pt>
                <c:pt idx="4">
                  <c:v>Sie schimpfen mit mir.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0.17</c:v>
                </c:pt>
                <c:pt idx="1">
                  <c:v>0.18</c:v>
                </c:pt>
                <c:pt idx="2">
                  <c:v>0.2</c:v>
                </c:pt>
                <c:pt idx="3">
                  <c:v>0.25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F-411A-98E9-7BD39C8FB36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Gute Schüler*innen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Sie reagieren gleichgültig.</c:v>
                </c:pt>
                <c:pt idx="1">
                  <c:v>Sie wollen in Ruhe wissen, wie es dazu kam. </c:v>
                </c:pt>
                <c:pt idx="2">
                  <c:v>Sie drohen mir negative Konsequenzen an.</c:v>
                </c:pt>
                <c:pt idx="3">
                  <c:v>Sie trösten mich.</c:v>
                </c:pt>
                <c:pt idx="4">
                  <c:v>Sie schimpfen mit mir.</c:v>
                </c:pt>
              </c:strCache>
            </c:strRef>
          </c:cat>
          <c:val>
            <c:numRef>
              <c:f>Tabelle1!$C$2:$C$6</c:f>
              <c:numCache>
                <c:formatCode>0%</c:formatCode>
                <c:ptCount val="5"/>
                <c:pt idx="0">
                  <c:v>0.21</c:v>
                </c:pt>
                <c:pt idx="1">
                  <c:v>0.36</c:v>
                </c:pt>
                <c:pt idx="2">
                  <c:v>0.08</c:v>
                </c:pt>
                <c:pt idx="3">
                  <c:v>0.33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F-411A-98E9-7BD39C8FB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717112"/>
        <c:axId val="420717472"/>
      </c:barChart>
      <c:catAx>
        <c:axId val="420717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0717472"/>
        <c:crosses val="autoZero"/>
        <c:auto val="1"/>
        <c:lblAlgn val="ctr"/>
        <c:lblOffset val="100"/>
        <c:noMultiLvlLbl val="0"/>
      </c:catAx>
      <c:valAx>
        <c:axId val="4207174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071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7768745855048"/>
          <c:y val="3.4113931355972155E-2"/>
          <c:w val="0.64387546432492671"/>
          <c:h val="0.911530663259637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Andere Familienkonstellation</c:v>
                </c:pt>
                <c:pt idx="1">
                  <c:v>Klassische Familienkonstellation</c:v>
                </c:pt>
                <c:pt idx="3">
                  <c:v>Schlechte Schüler*innen</c:v>
                </c:pt>
                <c:pt idx="4">
                  <c:v>Gute Schüler*innen</c:v>
                </c:pt>
                <c:pt idx="6">
                  <c:v>Mädchen</c:v>
                </c:pt>
                <c:pt idx="7">
                  <c:v>Burschen</c:v>
                </c:pt>
                <c:pt idx="9">
                  <c:v>Gesamt</c:v>
                </c:pt>
              </c:strCache>
            </c:strRef>
          </c:cat>
          <c:val>
            <c:numRef>
              <c:f>Tabelle1!$B$2:$B$11</c:f>
              <c:numCache>
                <c:formatCode>0%</c:formatCode>
                <c:ptCount val="10"/>
                <c:pt idx="0">
                  <c:v>0.5</c:v>
                </c:pt>
                <c:pt idx="1">
                  <c:v>0.6</c:v>
                </c:pt>
                <c:pt idx="3">
                  <c:v>0.47</c:v>
                </c:pt>
                <c:pt idx="4">
                  <c:v>0.61</c:v>
                </c:pt>
                <c:pt idx="6">
                  <c:v>0.61</c:v>
                </c:pt>
                <c:pt idx="7">
                  <c:v>0.5</c:v>
                </c:pt>
                <c:pt idx="9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1-4E55-995F-DF0771568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717112"/>
        <c:axId val="420717472"/>
      </c:barChart>
      <c:catAx>
        <c:axId val="420717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0717472"/>
        <c:crosses val="autoZero"/>
        <c:auto val="1"/>
        <c:lblAlgn val="ctr"/>
        <c:lblOffset val="100"/>
        <c:noMultiLvlLbl val="0"/>
      </c:catAx>
      <c:valAx>
        <c:axId val="4207174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071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896232347388867"/>
          <c:y val="3.4113931355972155E-2"/>
          <c:w val="0.55769001543654284"/>
          <c:h val="0.911530663259637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Tabelle1!$A$2:$A$15</c:f>
              <c:strCache>
                <c:ptCount val="14"/>
                <c:pt idx="0">
                  <c:v>Schlechte Schüler*innen</c:v>
                </c:pt>
                <c:pt idx="1">
                  <c:v>Gute Schüler*innen</c:v>
                </c:pt>
                <c:pt idx="2">
                  <c:v>Gesamt</c:v>
                </c:pt>
                <c:pt idx="3">
                  <c:v>Meine Eltern streiten häufig.</c:v>
                </c:pt>
                <c:pt idx="5">
                  <c:v>Schlechte Schüler*innen</c:v>
                </c:pt>
                <c:pt idx="6">
                  <c:v>Gute Schüler*innen</c:v>
                </c:pt>
                <c:pt idx="7">
                  <c:v>Gesamt</c:v>
                </c:pt>
                <c:pt idx="8">
                  <c:v>Meine Eltern haben wenig Zeit für mich.</c:v>
                </c:pt>
                <c:pt idx="10">
                  <c:v>Schlechte Schüler*innen</c:v>
                </c:pt>
                <c:pt idx="11">
                  <c:v>Gute Schüler*innen</c:v>
                </c:pt>
                <c:pt idx="12">
                  <c:v>Gesamt</c:v>
                </c:pt>
                <c:pt idx="13">
                  <c:v>Meine Familie hat viele Sorgen.</c:v>
                </c:pt>
              </c:strCache>
            </c:strRef>
          </c:cat>
          <c:val>
            <c:numRef>
              <c:f>Tabelle1!$B$2:$B$15</c:f>
              <c:numCache>
                <c:formatCode>0%</c:formatCode>
                <c:ptCount val="14"/>
                <c:pt idx="0">
                  <c:v>0.14000000000000001</c:v>
                </c:pt>
                <c:pt idx="1">
                  <c:v>0.13</c:v>
                </c:pt>
                <c:pt idx="2">
                  <c:v>0.13</c:v>
                </c:pt>
                <c:pt idx="5">
                  <c:v>0.2</c:v>
                </c:pt>
                <c:pt idx="6">
                  <c:v>0.09</c:v>
                </c:pt>
                <c:pt idx="7">
                  <c:v>0.13</c:v>
                </c:pt>
                <c:pt idx="10">
                  <c:v>0.25</c:v>
                </c:pt>
                <c:pt idx="11">
                  <c:v>0.14000000000000001</c:v>
                </c:pt>
                <c:pt idx="1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6-480B-9A14-37735E39A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717112"/>
        <c:axId val="420717472"/>
      </c:barChart>
      <c:catAx>
        <c:axId val="420717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0717472"/>
        <c:crosses val="autoZero"/>
        <c:auto val="1"/>
        <c:lblAlgn val="ctr"/>
        <c:lblOffset val="100"/>
        <c:noMultiLvlLbl val="0"/>
      </c:catAx>
      <c:valAx>
        <c:axId val="4207174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071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896232347388867"/>
          <c:y val="3.4113931355972155E-2"/>
          <c:w val="0.55769001543654284"/>
          <c:h val="0.911530663259637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Angst vor Bestrafung</c:v>
                </c:pt>
                <c:pt idx="1">
                  <c:v>Ich schäme mich vor Freund*innen</c:v>
                </c:pt>
                <c:pt idx="2">
                  <c:v>Probleme mit den Eltern</c:v>
                </c:pt>
                <c:pt idx="3">
                  <c:v>Probleme mit den Lehrkräften</c:v>
                </c:pt>
                <c:pt idx="4">
                  <c:v>Ich habe das Gefühl, versagt zu haben</c:v>
                </c:pt>
                <c:pt idx="5">
                  <c:v>Leistungsdruck wird immer schlimmer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0.1</c:v>
                </c:pt>
                <c:pt idx="1">
                  <c:v>0.14000000000000001</c:v>
                </c:pt>
                <c:pt idx="2">
                  <c:v>0.18</c:v>
                </c:pt>
                <c:pt idx="3">
                  <c:v>0.21</c:v>
                </c:pt>
                <c:pt idx="4">
                  <c:v>0.43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22C-9F87-6A913BA1F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717112"/>
        <c:axId val="420717472"/>
      </c:barChart>
      <c:catAx>
        <c:axId val="420717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0717472"/>
        <c:crosses val="autoZero"/>
        <c:auto val="1"/>
        <c:lblAlgn val="ctr"/>
        <c:lblOffset val="100"/>
        <c:noMultiLvlLbl val="0"/>
      </c:catAx>
      <c:valAx>
        <c:axId val="4207174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071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DE" sz="1400" b="0" i="0" baseline="0" dirty="0"/>
            <a:t>Zwischen dem Interesse der Eltern und den Leistungen der Schüler*innen zeigt sich ein klarer Zusammenhang.</a:t>
          </a:r>
          <a:endParaRPr lang="de-AT" sz="1400" b="0" i="0" baseline="0" dirty="0"/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468202" custLinFactNeighborX="-3125" custLinFactNeighborY="-10039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AT" sz="1600" b="0" i="0" baseline="0" dirty="0"/>
            <a:t>56 Prozent der Schüler*innen denken, dass sie die Familiensituation nicht beim Lernen beeinflusst</a:t>
          </a:r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468202" custLinFactNeighborY="15934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AT" sz="1600" b="0" i="0" baseline="0" dirty="0"/>
            <a:t>Mädchen leiden deutlich häufiger unter Leistungsdruck und Versagensängsten als Burschen.</a:t>
          </a:r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468202" custLinFactNeighborX="-3448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AT" sz="1600" b="0" i="0" baseline="0" dirty="0"/>
            <a:t>Mehr als vier von zehn Schüler*innen ist es ziemlich egal, was die Familie zu den Schulleistungen sagt.</a:t>
          </a:r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468202" custLinFactNeighborX="-3448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AT" sz="1600" b="0" i="0" baseline="0" dirty="0"/>
            <a:t>Mädchen fühle sich durch schlechte Noten öfter verärgert und unter Druck gesetzt als Burschen.</a:t>
          </a:r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468202" custLinFactNeighborX="-3448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AT" sz="1600" b="0" i="0" baseline="0" dirty="0"/>
            <a:t>38 Prozent der Familien bieten ihren Kindern bei schlechten Noten Nachhilfe an.</a:t>
          </a:r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468202" custLinFactNeighborX="-3448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AT" sz="2000" b="0" i="0" baseline="0" dirty="0"/>
            <a:t>Strafen wegen schlechter Noten (z.B. Handyverbot) sind eher eine Seltenheit.</a:t>
          </a:r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659035" custLinFactY="-400777" custLinFactNeighborX="679" custLinFactNeighborY="-500000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AT" sz="2000" b="0" i="0" baseline="0" dirty="0"/>
            <a:t>Gute Noten werden bei guten Schüler*innen oft als Selbstverständlichkeit gesehen, bei schlechten vor allem mit Erleichterung aufgenommen.</a:t>
          </a:r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781069" custLinFactNeighborX="-11429" custLinFactNeighborY="-38675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AT" sz="2000" b="0" i="0" baseline="0" dirty="0"/>
            <a:t>Traurigkeit und Zukunftssorgen bei schlechten Noten gibt es vor allem in alternativen Familienkonstellationen.</a:t>
          </a:r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506045" custLinFactNeighborX="98156" custLinFactNeighborY="49632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AT" sz="2000" b="0" i="0" baseline="0" dirty="0"/>
            <a:t>Jeder 3. Familie sind schlechte Schulnoten egal, sagen die Schüler*innen.</a:t>
          </a:r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96165" custLinFactNeighborX="-875" custLinFactNeighborY="-23112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D45BBB-E520-4AA7-9233-58B822C107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ECFDE20C-206C-4AA4-890C-57B0007CC82D}">
      <dgm:prSet custT="1"/>
      <dgm:spPr/>
      <dgm:t>
        <a:bodyPr/>
        <a:lstStyle/>
        <a:p>
          <a:pPr rtl="0"/>
          <a:r>
            <a:rPr lang="de-AT" sz="1600" b="0" i="0" baseline="0" dirty="0"/>
            <a:t>60 Prozent sprechen mit der Mutter über Schulprobleme, 21 Prozent finden in der Familie niemanden zum Reden.</a:t>
          </a:r>
        </a:p>
      </dgm:t>
    </dgm:pt>
    <dgm:pt modelId="{04032D41-578D-498D-8F01-01FACB0D40E8}" type="parTrans" cxnId="{AB6A9073-C079-440E-97FC-AA4745A685CA}">
      <dgm:prSet/>
      <dgm:spPr/>
      <dgm:t>
        <a:bodyPr/>
        <a:lstStyle/>
        <a:p>
          <a:endParaRPr lang="de-AT"/>
        </a:p>
      </dgm:t>
    </dgm:pt>
    <dgm:pt modelId="{6EB094E5-02D2-4B8F-BB95-70B4C9EE749E}" type="sibTrans" cxnId="{AB6A9073-C079-440E-97FC-AA4745A685CA}">
      <dgm:prSet/>
      <dgm:spPr/>
      <dgm:t>
        <a:bodyPr/>
        <a:lstStyle/>
        <a:p>
          <a:endParaRPr lang="de-AT"/>
        </a:p>
      </dgm:t>
    </dgm:pt>
    <dgm:pt modelId="{54045E8E-A9F9-4BE4-BCB5-552E14D8937C}" type="pres">
      <dgm:prSet presAssocID="{89D45BBB-E520-4AA7-9233-58B822C10772}" presName="linear" presStyleCnt="0">
        <dgm:presLayoutVars>
          <dgm:animLvl val="lvl"/>
          <dgm:resizeHandles val="exact"/>
        </dgm:presLayoutVars>
      </dgm:prSet>
      <dgm:spPr/>
    </dgm:pt>
    <dgm:pt modelId="{4740F0AA-07A9-4215-8FE2-76DCD12D0486}" type="pres">
      <dgm:prSet presAssocID="{ECFDE20C-206C-4AA4-890C-57B0007CC82D}" presName="parentText" presStyleLbl="node1" presStyleIdx="0" presStyleCnt="1" custScaleY="468202" custLinFactNeighborX="-2941" custLinFactNeighborY="-8227">
        <dgm:presLayoutVars>
          <dgm:chMax val="0"/>
          <dgm:bulletEnabled val="1"/>
        </dgm:presLayoutVars>
      </dgm:prSet>
      <dgm:spPr/>
    </dgm:pt>
  </dgm:ptLst>
  <dgm:cxnLst>
    <dgm:cxn modelId="{3D88041A-8471-4094-91D1-8AEB06EA910B}" type="presOf" srcId="{89D45BBB-E520-4AA7-9233-58B822C10772}" destId="{54045E8E-A9F9-4BE4-BCB5-552E14D8937C}" srcOrd="0" destOrd="0" presId="urn:microsoft.com/office/officeart/2005/8/layout/vList2"/>
    <dgm:cxn modelId="{8281D866-C0AF-495C-A859-D1B22AF3F2D8}" type="presOf" srcId="{ECFDE20C-206C-4AA4-890C-57B0007CC82D}" destId="{4740F0AA-07A9-4215-8FE2-76DCD12D0486}" srcOrd="0" destOrd="0" presId="urn:microsoft.com/office/officeart/2005/8/layout/vList2"/>
    <dgm:cxn modelId="{AB6A9073-C079-440E-97FC-AA4745A685CA}" srcId="{89D45BBB-E520-4AA7-9233-58B822C10772}" destId="{ECFDE20C-206C-4AA4-890C-57B0007CC82D}" srcOrd="0" destOrd="0" parTransId="{04032D41-578D-498D-8F01-01FACB0D40E8}" sibTransId="{6EB094E5-02D2-4B8F-BB95-70B4C9EE749E}"/>
    <dgm:cxn modelId="{140E535E-AD91-4FF8-88C6-301B6EC8C70B}" type="presParOf" srcId="{54045E8E-A9F9-4BE4-BCB5-552E14D8937C}" destId="{4740F0AA-07A9-4215-8FE2-76DCD12D04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229492"/>
          <a:ext cx="2304256" cy="12860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i="0" kern="1200" baseline="0" dirty="0"/>
            <a:t>Zwischen dem Interesse der Eltern und den Leistungen der Schüler*innen zeigt sich ein klarer Zusammenhang.</a:t>
          </a:r>
          <a:endParaRPr lang="de-AT" sz="1400" b="0" i="0" kern="1200" baseline="0" dirty="0"/>
        </a:p>
      </dsp:txBody>
      <dsp:txXfrm>
        <a:off x="62780" y="292272"/>
        <a:ext cx="2178696" cy="11605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142174"/>
          <a:ext cx="2448272" cy="13681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0" i="0" kern="1200" baseline="0" dirty="0"/>
            <a:t>56 Prozent der Schüler*innen denken, dass sie die Familiensituation nicht beim Lernen beeinflusst</a:t>
          </a:r>
        </a:p>
      </dsp:txBody>
      <dsp:txXfrm>
        <a:off x="66788" y="208962"/>
        <a:ext cx="2314696" cy="12345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95613"/>
          <a:ext cx="2448272" cy="13681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0" i="0" kern="1200" baseline="0" dirty="0"/>
            <a:t>Mädchen leiden deutlich häufiger unter Leistungsdruck und Versagensängsten als Burschen.</a:t>
          </a:r>
        </a:p>
      </dsp:txBody>
      <dsp:txXfrm>
        <a:off x="66788" y="162401"/>
        <a:ext cx="2314696" cy="123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36003"/>
          <a:ext cx="2376264" cy="13681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0" i="0" kern="1200" baseline="0" dirty="0"/>
            <a:t>Mehr als vier von zehn Schüler*innen ist es ziemlich egal, was die Familie zu den Schulleistungen sagt.</a:t>
          </a:r>
        </a:p>
      </dsp:txBody>
      <dsp:txXfrm>
        <a:off x="66788" y="102791"/>
        <a:ext cx="2242688" cy="1234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36003"/>
          <a:ext cx="2376264" cy="13681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0" i="0" kern="1200" baseline="0" dirty="0"/>
            <a:t>Mädchen fühle sich durch schlechte Noten öfter verärgert und unter Druck gesetzt als Burschen.</a:t>
          </a:r>
        </a:p>
      </dsp:txBody>
      <dsp:txXfrm>
        <a:off x="66788" y="102791"/>
        <a:ext cx="2242688" cy="1234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213863"/>
          <a:ext cx="2376264" cy="1012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0" i="0" kern="1200" baseline="0" dirty="0"/>
            <a:t>38 Prozent der Familien bieten ihren Kindern bei schlechten Noten Nachhilfe an.</a:t>
          </a:r>
        </a:p>
      </dsp:txBody>
      <dsp:txXfrm>
        <a:off x="49423" y="263286"/>
        <a:ext cx="2277418" cy="913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0"/>
          <a:ext cx="2520280" cy="1654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i="0" kern="1200" baseline="0" dirty="0"/>
            <a:t>Strafen wegen schlechter Noten (z.B. Handyverbot) sind eher eine Seltenheit.</a:t>
          </a:r>
        </a:p>
      </dsp:txBody>
      <dsp:txXfrm>
        <a:off x="80769" y="80769"/>
        <a:ext cx="2358742" cy="1493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0"/>
          <a:ext cx="2844316" cy="2553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i="0" kern="1200" baseline="0" dirty="0"/>
            <a:t>Gute Noten werden bei guten Schüler*innen oft als Selbstverständlichkeit gesehen, bei schlechten vor allem mit Erleichterung aufgenommen.</a:t>
          </a:r>
        </a:p>
      </dsp:txBody>
      <dsp:txXfrm>
        <a:off x="124666" y="124666"/>
        <a:ext cx="2594984" cy="2304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338201"/>
          <a:ext cx="2939007" cy="16561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i="0" kern="1200" baseline="0" dirty="0"/>
            <a:t>Traurigkeit und Zukunftssorgen bei schlechten Noten gibt es vor allem in alternativen Familienkonstellationen.</a:t>
          </a:r>
        </a:p>
      </dsp:txBody>
      <dsp:txXfrm>
        <a:off x="80848" y="419049"/>
        <a:ext cx="2777311" cy="14944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0"/>
          <a:ext cx="2506959" cy="13681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i="0" kern="1200" baseline="0" dirty="0"/>
            <a:t>Jeder 3. Familie sind schlechte Schulnoten egal, sagen die Schüler*innen.</a:t>
          </a:r>
        </a:p>
      </dsp:txBody>
      <dsp:txXfrm>
        <a:off x="66788" y="66788"/>
        <a:ext cx="2373383" cy="12345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0AA-07A9-4215-8FE2-76DCD12D0486}">
      <dsp:nvSpPr>
        <dsp:cNvPr id="0" name=""/>
        <dsp:cNvSpPr/>
      </dsp:nvSpPr>
      <dsp:spPr>
        <a:xfrm>
          <a:off x="0" y="71572"/>
          <a:ext cx="2448272" cy="13681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0" i="0" kern="1200" baseline="0" dirty="0"/>
            <a:t>60 Prozent sprechen mit der Mutter über Schulprobleme, 21 Prozent finden in der Familie niemanden zum Reden.</a:t>
          </a:r>
        </a:p>
      </dsp:txBody>
      <dsp:txXfrm>
        <a:off x="66788" y="138360"/>
        <a:ext cx="2314696" cy="123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297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9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91" y="2"/>
            <a:ext cx="2946400" cy="496889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9DEC2918-76F0-49B4-8B7B-1D2A952FD93F}" type="datetimeFigureOut">
              <a:rPr lang="de-AT" smtClean="0"/>
              <a:pPr/>
              <a:t>30.10.2023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14883"/>
            <a:ext cx="5438774" cy="4467225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91" y="9428164"/>
            <a:ext cx="2946400" cy="496887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0EB04B89-7D8D-4ACB-9FE0-22A733FDE935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51743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189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933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0AF7-D60D-4D5A-AE9E-F2E1C4D8CD7E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0649-FA9D-4FE1-8970-1AC72FD8BCAF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843-5B89-4A25-8175-442BE7F1F487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AB3B-9F2E-41CE-986B-6B9710DFACD1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D8D-8B69-4834-A497-4DBC99B0B8FA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CB35-0DF4-47EB-970F-98FE11956436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9D38-BDA1-484F-97D2-D621DA991767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7D65-A57D-4043-AE70-938466D1B696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F043-9466-42CC-AF98-0E72311110F0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A655-D0E3-4C75-B89D-09E8FB4C09AC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5A03-57DC-4EB7-9306-2739BBBDB59E}" type="datetime1">
              <a:rPr lang="de-AT" smtClean="0"/>
              <a:t>30.10.2023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4037-3D67-43F0-B8D0-9F19A9762E8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diagramLayout" Target="../diagrams/layout5.xml"/><Relationship Id="rId21" Type="http://schemas.openxmlformats.org/officeDocument/2006/relationships/diagramQuickStyle" Target="../diagrams/quickStyle8.xml"/><Relationship Id="rId7" Type="http://schemas.openxmlformats.org/officeDocument/2006/relationships/image" Target="../media/image2.jpeg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5.xml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chart" Target="../charts/chart2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4120084" y="1579216"/>
            <a:ext cx="6368405" cy="4010025"/>
          </a:xfrm>
        </p:spPr>
        <p:txBody>
          <a:bodyPr>
            <a:normAutofit/>
          </a:bodyPr>
          <a:lstStyle/>
          <a:p>
            <a:pPr algn="l"/>
            <a:endParaRPr lang="de-AT" sz="2800" dirty="0">
              <a:solidFill>
                <a:schemeClr val="tx1"/>
              </a:solidFill>
            </a:endParaRPr>
          </a:p>
          <a:p>
            <a:pPr algn="l"/>
            <a:r>
              <a:rPr lang="de-AT" sz="2800" dirty="0">
                <a:solidFill>
                  <a:schemeClr val="tx1"/>
                </a:solidFill>
              </a:rPr>
              <a:t>zum Pressegespräch </a:t>
            </a:r>
          </a:p>
          <a:p>
            <a:pPr algn="l"/>
            <a:r>
              <a:rPr lang="de-AT" sz="2800" b="1" dirty="0">
                <a:solidFill>
                  <a:schemeClr val="tx1"/>
                </a:solidFill>
              </a:rPr>
              <a:t>„Allein im Kampf gegen den Notendruck“ </a:t>
            </a:r>
          </a:p>
          <a:p>
            <a:pPr algn="l"/>
            <a:endParaRPr lang="de-AT" sz="2800" b="1" dirty="0">
              <a:solidFill>
                <a:schemeClr val="tx1"/>
              </a:solidFill>
            </a:endParaRPr>
          </a:p>
          <a:p>
            <a:pPr algn="l"/>
            <a:r>
              <a:rPr lang="de-AT" sz="2400" dirty="0">
                <a:solidFill>
                  <a:schemeClr val="tx1"/>
                </a:solidFill>
              </a:rPr>
              <a:t>Präsentation der Ergebnisse einer aktuellen LernQuadrat-Umfrage unter 15- bis 19-jährigen Schüler*innen zum Thema „Familie und Schule“.</a:t>
            </a:r>
            <a:endParaRPr lang="de-AT" sz="24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de-AT" sz="3600" dirty="0"/>
          </a:p>
          <a:p>
            <a:endParaRPr lang="de-AT" dirty="0"/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>
          <a:xfrm>
            <a:off x="3935760" y="1268760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ntertitel 2"/>
          <p:cNvSpPr txBox="1">
            <a:spLocks/>
          </p:cNvSpPr>
          <p:nvPr/>
        </p:nvSpPr>
        <p:spPr>
          <a:xfrm>
            <a:off x="4007769" y="404664"/>
            <a:ext cx="5648325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3200" b="1" i="1" dirty="0">
                <a:solidFill>
                  <a:prstClr val="black"/>
                </a:solidFill>
              </a:rPr>
              <a:t>Herzlich willkommen</a:t>
            </a: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de-AT" sz="3600" dirty="0">
              <a:solidFill>
                <a:prstClr val="black">
                  <a:tint val="75000"/>
                </a:prstClr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de-AT" sz="3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FB1217D-E41D-40D0-907C-617F6A363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3" y="1540000"/>
            <a:ext cx="2215675" cy="26158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28E0CF-66ED-4843-94E5-6BC449148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9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>
          <a:xfrm>
            <a:off x="4007768" y="548680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Zwischen Zukunftssorgen und Gleichgültigkeit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4007768" y="1512121"/>
            <a:ext cx="6840760" cy="548727"/>
          </a:xfrm>
        </p:spPr>
        <p:txBody>
          <a:bodyPr>
            <a:normAutofit/>
          </a:bodyPr>
          <a:lstStyle/>
          <a:p>
            <a:pPr algn="l"/>
            <a:r>
              <a:rPr lang="de-AT" sz="1800" dirty="0">
                <a:solidFill>
                  <a:schemeClr val="tx1"/>
                </a:solidFill>
              </a:rPr>
              <a:t>„Welche Folgen haben deine Schulnoten für die Familie?“ </a:t>
            </a:r>
          </a:p>
          <a:p>
            <a:pPr algn="l"/>
            <a:endParaRPr lang="de-AT" sz="1200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4061736433"/>
              </p:ext>
            </p:extLst>
          </p:nvPr>
        </p:nvGraphicFramePr>
        <p:xfrm>
          <a:off x="5159896" y="2202323"/>
          <a:ext cx="2520280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0219D20-109C-4E2D-81D7-563AA44C82B0}"/>
              </a:ext>
            </a:extLst>
          </p:cNvPr>
          <p:cNvCxnSpPr>
            <a:cxnSpLocks/>
          </p:cNvCxnSpPr>
          <p:nvPr/>
        </p:nvCxnSpPr>
        <p:spPr>
          <a:xfrm>
            <a:off x="3935760" y="1268760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0E895261-69C3-4DE2-BAA8-C5E98D60B699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10</a:t>
            </a:fld>
            <a:endParaRPr lang="de-AT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39C9B44-F14D-4C5E-8D27-2EF1578F54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90E592-155F-4779-B4BE-48B6B4BFE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3" y="1442387"/>
            <a:ext cx="2010045" cy="2373116"/>
          </a:xfrm>
          <a:prstGeom prst="rect">
            <a:avLst/>
          </a:prstGeom>
        </p:spPr>
      </p:pic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09AE78C-2ACB-1AC8-ABE3-2C9CE7B21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915044"/>
              </p:ext>
            </p:extLst>
          </p:nvPr>
        </p:nvGraphicFramePr>
        <p:xfrm>
          <a:off x="7968208" y="3877444"/>
          <a:ext cx="2844316" cy="255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5887705-D195-95A8-B7AE-98EF4822C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63408"/>
              </p:ext>
            </p:extLst>
          </p:nvPr>
        </p:nvGraphicFramePr>
        <p:xfrm>
          <a:off x="4223793" y="3999981"/>
          <a:ext cx="2939008" cy="200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0366D75-06A9-997F-E019-885061592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448533"/>
              </p:ext>
            </p:extLst>
          </p:nvPr>
        </p:nvGraphicFramePr>
        <p:xfrm>
          <a:off x="8544272" y="2244569"/>
          <a:ext cx="2506960" cy="1440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78291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>
          <a:xfrm>
            <a:off x="4079775" y="487602"/>
            <a:ext cx="7913659" cy="853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Mädchen suchen bei Schulproblemen eher den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Familienkontakt als Burschen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4007768" y="1792528"/>
            <a:ext cx="7704856" cy="4203964"/>
          </a:xfrm>
        </p:spPr>
        <p:txBody>
          <a:bodyPr>
            <a:normAutofit/>
          </a:bodyPr>
          <a:lstStyle/>
          <a:p>
            <a:pPr algn="l"/>
            <a:r>
              <a:rPr lang="de-AT" sz="1800" dirty="0">
                <a:solidFill>
                  <a:schemeClr val="tx1"/>
                </a:solidFill>
                <a:latin typeface="Calibri (Textkörper)"/>
              </a:rPr>
              <a:t>„Hilft es dir, mit deiner Familie über Schulprobleme zu sprechen?“ </a:t>
            </a:r>
          </a:p>
          <a:p>
            <a:pPr algn="l"/>
            <a:endParaRPr lang="de-AT" sz="1800" dirty="0">
              <a:solidFill>
                <a:schemeClr val="tx1"/>
              </a:solidFill>
              <a:latin typeface="Calibri (Textkörper)"/>
            </a:endParaRP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2116252355"/>
              </p:ext>
            </p:extLst>
          </p:nvPr>
        </p:nvGraphicFramePr>
        <p:xfrm>
          <a:off x="589343" y="4161488"/>
          <a:ext cx="2448272" cy="155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0219D20-109C-4E2D-81D7-563AA44C82B0}"/>
              </a:ext>
            </a:extLst>
          </p:cNvPr>
          <p:cNvCxnSpPr>
            <a:cxnSpLocks/>
          </p:cNvCxnSpPr>
          <p:nvPr/>
        </p:nvCxnSpPr>
        <p:spPr>
          <a:xfrm>
            <a:off x="4079776" y="1628800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0E895261-69C3-4DE2-BAA8-C5E98D60B699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11</a:t>
            </a:fld>
            <a:endParaRPr lang="de-AT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39C9B44-F14D-4C5E-8D27-2EF1578F54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90E592-155F-4779-B4BE-48B6B4BFE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" y="1412777"/>
            <a:ext cx="1951720" cy="23042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F932DB-855B-2BDB-63C3-E1F0E3D0FB4F}"/>
              </a:ext>
            </a:extLst>
          </p:cNvPr>
          <p:cNvSpPr txBox="1"/>
          <p:nvPr/>
        </p:nvSpPr>
        <p:spPr>
          <a:xfrm>
            <a:off x="4079775" y="21328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Sehr / eher schon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9977A593-42FF-9B4B-D073-2E86FBB78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371030"/>
              </p:ext>
            </p:extLst>
          </p:nvPr>
        </p:nvGraphicFramePr>
        <p:xfrm>
          <a:off x="3008559" y="2564904"/>
          <a:ext cx="913611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436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>
          <a:xfrm>
            <a:off x="4079775" y="487602"/>
            <a:ext cx="7913659" cy="853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Familienstreit, Sorgen und Zeitmangel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drücken auf </a:t>
            </a:r>
            <a:r>
              <a:rPr lang="de-AT" sz="2800" b="1" i="1">
                <a:solidFill>
                  <a:prstClr val="black"/>
                </a:solidFill>
              </a:rPr>
              <a:t>die Schulleistungen</a:t>
            </a:r>
            <a:endParaRPr lang="de-AT" sz="2800" b="1" i="1" dirty="0">
              <a:solidFill>
                <a:prstClr val="black"/>
              </a:solidFill>
            </a:endParaRP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4104622" y="1792528"/>
            <a:ext cx="7175954" cy="4203964"/>
          </a:xfrm>
        </p:spPr>
        <p:txBody>
          <a:bodyPr>
            <a:normAutofit/>
          </a:bodyPr>
          <a:lstStyle/>
          <a:p>
            <a:pPr algn="l"/>
            <a:r>
              <a:rPr lang="de-AT" sz="1800" dirty="0">
                <a:solidFill>
                  <a:schemeClr val="tx1"/>
                </a:solidFill>
                <a:latin typeface="Calibri (Textkörper)"/>
              </a:rPr>
              <a:t>„Welche der folgenden Aussagen treffen auf dich und deine Familie zu?“ </a:t>
            </a:r>
          </a:p>
          <a:p>
            <a:pPr algn="l"/>
            <a:endParaRPr lang="de-AT" sz="1800" dirty="0">
              <a:solidFill>
                <a:schemeClr val="tx1"/>
              </a:solidFill>
              <a:latin typeface="Calibri (Textkörper)"/>
            </a:endParaRP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4172622908"/>
              </p:ext>
            </p:extLst>
          </p:nvPr>
        </p:nvGraphicFramePr>
        <p:xfrm>
          <a:off x="911424" y="4677932"/>
          <a:ext cx="2448272" cy="155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0219D20-109C-4E2D-81D7-563AA44C82B0}"/>
              </a:ext>
            </a:extLst>
          </p:cNvPr>
          <p:cNvCxnSpPr>
            <a:cxnSpLocks/>
          </p:cNvCxnSpPr>
          <p:nvPr/>
        </p:nvCxnSpPr>
        <p:spPr>
          <a:xfrm>
            <a:off x="4079776" y="1628800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0E895261-69C3-4DE2-BAA8-C5E98D60B699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12</a:t>
            </a:fld>
            <a:endParaRPr lang="de-AT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39C9B44-F14D-4C5E-8D27-2EF1578F54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90E592-155F-4779-B4BE-48B6B4BFE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" y="1412777"/>
            <a:ext cx="1951720" cy="2304256"/>
          </a:xfrm>
          <a:prstGeom prst="rect">
            <a:avLst/>
          </a:prstGeom>
        </p:spPr>
      </p:pic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665C5610-69BC-87F1-7CD8-ECECA73D8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181783"/>
              </p:ext>
            </p:extLst>
          </p:nvPr>
        </p:nvGraphicFramePr>
        <p:xfrm>
          <a:off x="3008559" y="2276873"/>
          <a:ext cx="9136113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8399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>
          <a:xfrm>
            <a:off x="4079775" y="487602"/>
            <a:ext cx="7913659" cy="853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Der Leistungsdruck geht von den Schüler*innen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selbst aus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4104622" y="1792528"/>
            <a:ext cx="7175954" cy="4203964"/>
          </a:xfrm>
        </p:spPr>
        <p:txBody>
          <a:bodyPr>
            <a:normAutofit/>
          </a:bodyPr>
          <a:lstStyle/>
          <a:p>
            <a:pPr algn="l"/>
            <a:r>
              <a:rPr lang="de-AT" sz="1800" dirty="0">
                <a:solidFill>
                  <a:schemeClr val="tx1"/>
                </a:solidFill>
                <a:latin typeface="Calibri (Textkörper)"/>
              </a:rPr>
              <a:t>„Alles in allem: Was belastet dich im Zusammenhang mit schlechten Noten besonders stark?“ </a:t>
            </a:r>
          </a:p>
          <a:p>
            <a:pPr algn="l"/>
            <a:endParaRPr lang="de-AT" sz="1800" dirty="0">
              <a:solidFill>
                <a:schemeClr val="tx1"/>
              </a:solidFill>
              <a:latin typeface="Calibri (Textkörper)"/>
            </a:endParaRP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799568681"/>
              </p:ext>
            </p:extLst>
          </p:nvPr>
        </p:nvGraphicFramePr>
        <p:xfrm>
          <a:off x="911424" y="4437112"/>
          <a:ext cx="2448272" cy="155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0219D20-109C-4E2D-81D7-563AA44C82B0}"/>
              </a:ext>
            </a:extLst>
          </p:cNvPr>
          <p:cNvCxnSpPr>
            <a:cxnSpLocks/>
          </p:cNvCxnSpPr>
          <p:nvPr/>
        </p:nvCxnSpPr>
        <p:spPr>
          <a:xfrm>
            <a:off x="4079776" y="1628800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0E895261-69C3-4DE2-BAA8-C5E98D60B699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13</a:t>
            </a:fld>
            <a:endParaRPr lang="de-AT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39C9B44-F14D-4C5E-8D27-2EF1578F54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90E592-155F-4779-B4BE-48B6B4BFE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" y="1412777"/>
            <a:ext cx="1951720" cy="2304256"/>
          </a:xfrm>
          <a:prstGeom prst="rect">
            <a:avLst/>
          </a:prstGeom>
        </p:spPr>
      </p:pic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17CDB76F-05CB-39A4-C53E-22C8AD345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073513"/>
              </p:ext>
            </p:extLst>
          </p:nvPr>
        </p:nvGraphicFramePr>
        <p:xfrm>
          <a:off x="3008559" y="2420889"/>
          <a:ext cx="9136113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3827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3935760" y="1268760"/>
            <a:ext cx="7416823" cy="5082622"/>
          </a:xfrm>
        </p:spPr>
        <p:txBody>
          <a:bodyPr>
            <a:noAutofit/>
          </a:bodyPr>
          <a:lstStyle/>
          <a:p>
            <a:pPr marL="360363" indent="-360363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Familie und Schule driften in der Lebenswelt der 15- bis 19-Jährigen auseinander. Die Folge: Mit dem Notendruck bleiben viele allein.</a:t>
            </a:r>
          </a:p>
          <a:p>
            <a:pPr marL="360363" indent="-360363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Der Leistungsdruck geht deutlich überwiegend von den Schüler*innen selbst aus. Strafen oder Druck seitens der Familie gibt es kaum. Hilfestellung allerdings auch selten.</a:t>
            </a:r>
          </a:p>
          <a:p>
            <a:pPr marL="360363" indent="-360363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Besonders bei schlechten Schüler*innen dominiert häufig die Einschätzung: „Die Eltern haben ja eh keine Ahnung.“</a:t>
            </a:r>
          </a:p>
          <a:p>
            <a:pPr marL="360363" indent="-360363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In „alternativen“ Familienkonstellationen fühlen sich besonders viele Schüler*innen unverstanden. Auch Sorgen und Zukunftsängste in Sachen Schule gibt es dort häufiger.</a:t>
            </a:r>
          </a:p>
          <a:p>
            <a:pPr marL="360363" indent="-360363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Jede/r Fünfte 15- bis 19-Jährige findet in der Familie keinen Ansprechpartner mehr zu Schulthemen.</a:t>
            </a:r>
          </a:p>
          <a:p>
            <a:pPr marL="360363" indent="-360363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Mädchen haben andere Lösungsmechanismen für Schulprobleme als Burschen. Sie suchen öfter den Kontakt zur Familie und nehmen deren Einschätzung wichtiger.</a:t>
            </a:r>
          </a:p>
          <a:p>
            <a:pPr marL="360363" indent="-360363" algn="l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079776" y="506618"/>
            <a:ext cx="7848872" cy="86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Zusammenfassung</a:t>
            </a:r>
            <a:r>
              <a:rPr lang="de-AT" sz="2400" b="1" i="1" dirty="0">
                <a:solidFill>
                  <a:prstClr val="black"/>
                </a:solidFill>
              </a:rPr>
              <a:t> </a:t>
            </a:r>
            <a:r>
              <a:rPr lang="de-AT" sz="2800" b="1" i="1" dirty="0">
                <a:solidFill>
                  <a:prstClr val="black"/>
                </a:solidFill>
              </a:rPr>
              <a:t>der Umfrageergebnisse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de-AT" sz="2400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cxnSp>
        <p:nvCxnSpPr>
          <p:cNvPr id="11" name="Gerade Verbindung 7">
            <a:extLst>
              <a:ext uri="{FF2B5EF4-FFF2-40B4-BE49-F238E27FC236}">
                <a16:creationId xmlns:a16="http://schemas.microsoft.com/office/drawing/2014/main" id="{8E401C51-2A8B-49C8-A3FB-5D87BA878273}"/>
              </a:ext>
            </a:extLst>
          </p:cNvPr>
          <p:cNvCxnSpPr>
            <a:cxnSpLocks/>
          </p:cNvCxnSpPr>
          <p:nvPr/>
        </p:nvCxnSpPr>
        <p:spPr>
          <a:xfrm>
            <a:off x="3935760" y="1154639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8562A81C-7477-41A7-A411-2E2127185F56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14</a:t>
            </a:fld>
            <a:endParaRPr lang="de-AT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8C21DD-0ACE-45C2-867E-7F1F5A47D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6B1371B-93D6-4941-9075-2D0E0B641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3" y="1412777"/>
            <a:ext cx="2154061" cy="2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3935760" y="1633888"/>
            <a:ext cx="7056783" cy="4747440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  <a:latin typeface="+mj-lt"/>
              </a:rPr>
              <a:t>Jugendliche wollen alles allein meistern, sagt die aktuelle Umfrage. Das ist doch gesellschaftspolitisch erwünscht. Oder doch nicht?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  <a:latin typeface="+mj-lt"/>
              </a:rPr>
              <a:t>Während der Pandemie wurden Schüler*innen noch stärker darauf getrimmt, sich allein zurechtzufinden.  Sie mussten oft Leistung unter schwierigsten Bedingungen bringen, ohne fragen zu können oder Hilfe zu erhalten.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  <a:latin typeface="+mj-lt"/>
              </a:rPr>
              <a:t>Gerade in der Pubertät, der herausforderndsten Zeit des Lebens, wirkt sich das besonders verheerend aus.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  <a:latin typeface="+mj-lt"/>
              </a:rPr>
              <a:t>Das Ergebnis: Unsere Jugend ist krank. Depressive Symptome, Ängste, Zwänge, Essstörungen etc. sind an der Tagesordnung. Der Druck ist allein oft nicht mehr zu bewältigen. </a:t>
            </a:r>
            <a:endParaRPr lang="de-AT" sz="1800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spcBef>
                <a:spcPts val="1200"/>
              </a:spcBef>
              <a:buAutoNum type="arabicPeriod"/>
            </a:pPr>
            <a:endParaRPr lang="de-AT" sz="1800" dirty="0">
              <a:solidFill>
                <a:schemeClr val="tx1"/>
              </a:solidFill>
              <a:latin typeface="+mj-lt"/>
            </a:endParaRPr>
          </a:p>
          <a:p>
            <a:pPr marL="360363" indent="-360363" algn="l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AT" sz="2000" dirty="0">
              <a:solidFill>
                <a:schemeClr val="tx1"/>
              </a:solidFill>
            </a:endParaRPr>
          </a:p>
          <a:p>
            <a:pPr marL="360363" indent="-360363" algn="l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AT" sz="2000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endParaRPr lang="de-AT" sz="2000" dirty="0">
              <a:solidFill>
                <a:schemeClr val="tx1"/>
              </a:solidFill>
            </a:endParaRPr>
          </a:p>
          <a:p>
            <a:pPr marL="360363" indent="-360363" algn="l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007768" y="620688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Resümee aus Sicht der Familienpsychologie</a:t>
            </a:r>
            <a:endParaRPr lang="de-AT" sz="2800" dirty="0">
              <a:solidFill>
                <a:prstClr val="black">
                  <a:tint val="75000"/>
                </a:prstClr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de-AT" sz="32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264483F7-1CB3-417F-9158-BC92991F22CA}"/>
              </a:ext>
            </a:extLst>
          </p:cNvPr>
          <p:cNvCxnSpPr>
            <a:cxnSpLocks/>
          </p:cNvCxnSpPr>
          <p:nvPr/>
        </p:nvCxnSpPr>
        <p:spPr>
          <a:xfrm>
            <a:off x="3935760" y="1268760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CC10EBC7-8D5C-4A68-805F-5B15E6803D1F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15</a:t>
            </a:fld>
            <a:endParaRPr lang="de-AT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E1464F-7F89-49FA-90F7-4519849B6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AF87BDA-E679-4617-9F04-D4A263E03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3" y="1418147"/>
            <a:ext cx="2191135" cy="25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8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0" y="1579216"/>
            <a:ext cx="12192000" cy="4010025"/>
          </a:xfrm>
        </p:spPr>
        <p:txBody>
          <a:bodyPr>
            <a:normAutofit/>
          </a:bodyPr>
          <a:lstStyle/>
          <a:p>
            <a:pPr algn="l"/>
            <a:endParaRPr lang="de-AT" sz="2800" dirty="0">
              <a:solidFill>
                <a:schemeClr val="tx1"/>
              </a:solidFill>
            </a:endParaRPr>
          </a:p>
          <a:p>
            <a:pPr algn="l"/>
            <a:endParaRPr lang="de-AT" sz="2800" dirty="0">
              <a:solidFill>
                <a:schemeClr val="tx1"/>
              </a:solidFill>
            </a:endParaRPr>
          </a:p>
          <a:p>
            <a:endParaRPr lang="de-AT" sz="2800" dirty="0">
              <a:solidFill>
                <a:schemeClr val="tx1"/>
              </a:solidFill>
            </a:endParaRPr>
          </a:p>
          <a:p>
            <a:r>
              <a:rPr lang="de-AT" sz="4000" dirty="0">
                <a:solidFill>
                  <a:schemeClr val="tx1"/>
                </a:solidFill>
              </a:rPr>
              <a:t>Vielen Dank für Ihre Aufmerksamkeit.</a:t>
            </a:r>
          </a:p>
          <a:p>
            <a:r>
              <a:rPr lang="de-AT" sz="4000" dirty="0">
                <a:solidFill>
                  <a:schemeClr val="tx1"/>
                </a:solidFill>
              </a:rPr>
              <a:t>Wir freuen uns auf Ihre Fragen!</a:t>
            </a:r>
          </a:p>
          <a:p>
            <a:endParaRPr lang="de-AT" sz="40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de-AT" sz="4000" dirty="0"/>
          </a:p>
          <a:p>
            <a:endParaRPr lang="de-AT" dirty="0"/>
          </a:p>
        </p:txBody>
      </p:sp>
      <p:cxnSp>
        <p:nvCxnSpPr>
          <p:cNvPr id="7" name="Gerade Verbindung 7">
            <a:extLst>
              <a:ext uri="{FF2B5EF4-FFF2-40B4-BE49-F238E27FC236}">
                <a16:creationId xmlns:a16="http://schemas.microsoft.com/office/drawing/2014/main" id="{91A8B7FB-F196-40C0-BA54-C433D7A383B1}"/>
              </a:ext>
            </a:extLst>
          </p:cNvPr>
          <p:cNvCxnSpPr>
            <a:cxnSpLocks/>
          </p:cNvCxnSpPr>
          <p:nvPr/>
        </p:nvCxnSpPr>
        <p:spPr>
          <a:xfrm>
            <a:off x="551384" y="1844824"/>
            <a:ext cx="11161240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525399D-8198-42C0-87A7-EDC6465C6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769163"/>
            <a:ext cx="1764000" cy="6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6384032" y="2060848"/>
            <a:ext cx="4752528" cy="4010025"/>
          </a:xfrm>
        </p:spPr>
        <p:txBody>
          <a:bodyPr>
            <a:normAutofit/>
          </a:bodyPr>
          <a:lstStyle/>
          <a:p>
            <a:pPr algn="l"/>
            <a:r>
              <a:rPr lang="de-AT" sz="2400" dirty="0">
                <a:solidFill>
                  <a:schemeClr val="tx1"/>
                </a:solidFill>
              </a:rPr>
              <a:t>Angela Schmidt</a:t>
            </a:r>
          </a:p>
          <a:p>
            <a:pPr algn="l"/>
            <a:r>
              <a:rPr lang="de-AT" sz="2400" i="1" dirty="0">
                <a:solidFill>
                  <a:schemeClr val="tx1"/>
                </a:solidFill>
              </a:rPr>
              <a:t>LernQuadrat Unternehmenssprecherin</a:t>
            </a:r>
          </a:p>
          <a:p>
            <a:pPr algn="l"/>
            <a:endParaRPr lang="de-AT" sz="2400" i="1" dirty="0">
              <a:solidFill>
                <a:schemeClr val="tx1"/>
              </a:solidFill>
            </a:endParaRPr>
          </a:p>
          <a:p>
            <a:pPr algn="l"/>
            <a:endParaRPr lang="de-AT" sz="2400" dirty="0">
              <a:solidFill>
                <a:schemeClr val="tx1"/>
              </a:solidFill>
            </a:endParaRPr>
          </a:p>
          <a:p>
            <a:pPr algn="l"/>
            <a:endParaRPr lang="de-AT" sz="2400" dirty="0">
              <a:solidFill>
                <a:schemeClr val="tx1"/>
              </a:solidFill>
            </a:endParaRPr>
          </a:p>
          <a:p>
            <a:pPr algn="l"/>
            <a:r>
              <a:rPr lang="de-AT" sz="2400" dirty="0">
                <a:solidFill>
                  <a:schemeClr val="tx1"/>
                </a:solidFill>
              </a:rPr>
              <a:t>Dr. Claudius Halik</a:t>
            </a:r>
          </a:p>
          <a:p>
            <a:pPr algn="l"/>
            <a:r>
              <a:rPr lang="de-AT" sz="2400" i="1" dirty="0">
                <a:solidFill>
                  <a:schemeClr val="tx1"/>
                </a:solidFill>
              </a:rPr>
              <a:t>LernQuadrat Kommunikationsberater</a:t>
            </a: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120084" y="404665"/>
            <a:ext cx="5648325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3200" b="1" i="1" dirty="0">
                <a:solidFill>
                  <a:prstClr val="black"/>
                </a:solidFill>
              </a:rPr>
              <a:t>Ihre Gesprächspartner</a:t>
            </a: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de-AT" sz="3600" dirty="0">
              <a:solidFill>
                <a:prstClr val="black">
                  <a:tint val="75000"/>
                </a:prstClr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de-AT" sz="32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Gerade Verbindung 7">
            <a:extLst>
              <a:ext uri="{FF2B5EF4-FFF2-40B4-BE49-F238E27FC236}">
                <a16:creationId xmlns:a16="http://schemas.microsoft.com/office/drawing/2014/main" id="{66EDBDDA-D879-4FCB-BECC-E4553A0408B8}"/>
              </a:ext>
            </a:extLst>
          </p:cNvPr>
          <p:cNvCxnSpPr>
            <a:cxnSpLocks/>
          </p:cNvCxnSpPr>
          <p:nvPr/>
        </p:nvCxnSpPr>
        <p:spPr>
          <a:xfrm>
            <a:off x="3935760" y="1268760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Ein Bild, das Person, Kleidung, Wand, lächelnd enthält.&#10;&#10;Automatisch generierte Beschreibung">
            <a:extLst>
              <a:ext uri="{FF2B5EF4-FFF2-40B4-BE49-F238E27FC236}">
                <a16:creationId xmlns:a16="http://schemas.microsoft.com/office/drawing/2014/main" id="{F12D81BC-A5CC-4B14-9826-DDB1EBDB03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9816" y="1946141"/>
            <a:ext cx="1656184" cy="169199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B4EBAF2-2B83-4740-93E1-9D927B737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3" y="1449971"/>
            <a:ext cx="1981207" cy="233906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72B6346-1CDA-45B7-9B20-E10A963A2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5" name="Grafik 4" descr="Ein Bild, das Person, Anzug, Mann, Schlips enthält.&#10;&#10;Automatisch generierte Beschreibung">
            <a:extLst>
              <a:ext uri="{FF2B5EF4-FFF2-40B4-BE49-F238E27FC236}">
                <a16:creationId xmlns:a16="http://schemas.microsoft.com/office/drawing/2014/main" id="{64D49DE0-7ABA-4269-83F4-129DB1B939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" b="29316"/>
          <a:stretch/>
        </p:blipFill>
        <p:spPr>
          <a:xfrm>
            <a:off x="4439816" y="4424511"/>
            <a:ext cx="1656000" cy="16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4120084" y="1651224"/>
            <a:ext cx="6584428" cy="4730103"/>
          </a:xfrm>
        </p:spPr>
        <p:txBody>
          <a:bodyPr>
            <a:normAutofit/>
          </a:bodyPr>
          <a:lstStyle/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chemeClr val="tx1"/>
                </a:solidFill>
              </a:rPr>
              <a:t>Erfolgreiche Nachhilfe seit über 25 Jahren</a:t>
            </a: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chemeClr val="tx1"/>
                </a:solidFill>
              </a:rPr>
              <a:t>80 Mal in Österreich</a:t>
            </a: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chemeClr val="tx1"/>
                </a:solidFill>
              </a:rPr>
              <a:t>In allen Bundesländern</a:t>
            </a: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chemeClr val="tx1"/>
                </a:solidFill>
              </a:rPr>
              <a:t>Jedes Alter, alle Fächer</a:t>
            </a: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chemeClr val="tx1"/>
                </a:solidFill>
              </a:rPr>
              <a:t>Kleingruppen- und Einzeltraining</a:t>
            </a: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chemeClr val="tx1"/>
                </a:solidFill>
              </a:rPr>
              <a:t>Nachhilfe online und offline</a:t>
            </a:r>
          </a:p>
          <a:p>
            <a:pPr algn="l">
              <a:spcBef>
                <a:spcPts val="1200"/>
              </a:spcBef>
            </a:pPr>
            <a:endParaRPr lang="de-AT" sz="2400" dirty="0">
              <a:solidFill>
                <a:schemeClr val="tx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de-AT" sz="36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de-AT" sz="3600" dirty="0"/>
          </a:p>
          <a:p>
            <a:endParaRPr lang="de-AT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007769" y="404664"/>
            <a:ext cx="5648325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3200" b="1" i="1" dirty="0">
                <a:solidFill>
                  <a:prstClr val="black"/>
                </a:solidFill>
              </a:rPr>
              <a:t>LernQuadrat</a:t>
            </a:r>
          </a:p>
          <a:p>
            <a:pPr>
              <a:spcBef>
                <a:spcPct val="20000"/>
              </a:spcBef>
              <a:defRPr/>
            </a:pPr>
            <a:endParaRPr lang="de-AT" sz="3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EE09F57F-55F6-42CC-A9CD-335C6B6B1001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3</a:t>
            </a:fld>
            <a:endParaRPr lang="de-AT" sz="1200" dirty="0"/>
          </a:p>
        </p:txBody>
      </p:sp>
      <p:cxnSp>
        <p:nvCxnSpPr>
          <p:cNvPr id="11" name="Gerade Verbindung 7">
            <a:extLst>
              <a:ext uri="{FF2B5EF4-FFF2-40B4-BE49-F238E27FC236}">
                <a16:creationId xmlns:a16="http://schemas.microsoft.com/office/drawing/2014/main" id="{4A33BBA6-FC02-43DB-B81A-AFEEAE992AAD}"/>
              </a:ext>
            </a:extLst>
          </p:cNvPr>
          <p:cNvCxnSpPr>
            <a:cxnSpLocks/>
          </p:cNvCxnSpPr>
          <p:nvPr/>
        </p:nvCxnSpPr>
        <p:spPr>
          <a:xfrm>
            <a:off x="3935760" y="1268760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420A2BAA-1D15-47A6-9E12-E8088303A9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3" y="1556792"/>
            <a:ext cx="2082053" cy="24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4117678" y="1772816"/>
            <a:ext cx="7234906" cy="4320480"/>
          </a:xfrm>
        </p:spPr>
        <p:txBody>
          <a:bodyPr>
            <a:normAutofit fontScale="70000" lnSpcReduction="20000"/>
          </a:bodyPr>
          <a:lstStyle/>
          <a:p>
            <a:pPr marL="571500" indent="-5715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800" dirty="0">
                <a:solidFill>
                  <a:schemeClr val="tx1"/>
                </a:solidFill>
              </a:rPr>
              <a:t>Welche Unterstützung erhalten 15-19-jährige Schüler*innen von der Familie, wenn in der Schule Druck entsteht?</a:t>
            </a:r>
          </a:p>
          <a:p>
            <a:pPr marL="571500" indent="-5715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800" dirty="0">
                <a:solidFill>
                  <a:schemeClr val="tx1"/>
                </a:solidFill>
              </a:rPr>
              <a:t>Welche Folgen haben schlechte Noten für die ganze Familie?</a:t>
            </a:r>
          </a:p>
          <a:p>
            <a:pPr marL="571500" indent="-5715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800" dirty="0">
                <a:solidFill>
                  <a:schemeClr val="tx1"/>
                </a:solidFill>
              </a:rPr>
              <a:t>Wie steht es um das Gesprächsklima in der Familie, wenn es um Schulprobleme geht?</a:t>
            </a:r>
          </a:p>
          <a:p>
            <a:pPr marL="571500" indent="-5715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800" dirty="0">
                <a:solidFill>
                  <a:schemeClr val="tx1"/>
                </a:solidFill>
              </a:rPr>
              <a:t>Welche Rolle spielt die Familienkonstellation in Sachen Schule?</a:t>
            </a:r>
          </a:p>
          <a:p>
            <a:pPr marL="571500" indent="-5715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800" dirty="0">
                <a:solidFill>
                  <a:schemeClr val="tx1"/>
                </a:solidFill>
              </a:rPr>
              <a:t>Wie reagiert die Familie, wenn der Schulerfolg gefährdet scheint?</a:t>
            </a:r>
          </a:p>
          <a:p>
            <a:pPr marL="571500" indent="-5715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AT" sz="2800" dirty="0">
              <a:solidFill>
                <a:schemeClr val="tx1"/>
              </a:solidFill>
            </a:endParaRP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AT" sz="2400" dirty="0">
              <a:solidFill>
                <a:schemeClr val="tx1"/>
              </a:solidFill>
            </a:endParaRP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AT" sz="3600" dirty="0">
              <a:solidFill>
                <a:schemeClr val="tx1"/>
              </a:solidFill>
            </a:endParaRP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AT" sz="36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de-AT" sz="3600" dirty="0"/>
          </a:p>
          <a:p>
            <a:endParaRPr lang="de-AT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007768" y="548679"/>
            <a:ext cx="7632848" cy="936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Umfrage „Familie und Schule“ - Fragestellungen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DDCC5AAD-1A21-477E-8123-A439E12AA31A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4</a:t>
            </a:fld>
            <a:endParaRPr lang="de-AT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88EF99-6EAF-4D4D-8BCC-2991DD249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70FB279-0499-42B5-B4E6-6FCAADEC1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3" y="1628801"/>
            <a:ext cx="2073701" cy="2448271"/>
          </a:xfrm>
          <a:prstGeom prst="rect">
            <a:avLst/>
          </a:prstGeom>
        </p:spPr>
      </p:pic>
      <p:cxnSp>
        <p:nvCxnSpPr>
          <p:cNvPr id="13" name="Gerade Verbindung 7">
            <a:extLst>
              <a:ext uri="{FF2B5EF4-FFF2-40B4-BE49-F238E27FC236}">
                <a16:creationId xmlns:a16="http://schemas.microsoft.com/office/drawing/2014/main" id="{E9401FCB-6797-CF1B-5E6D-D2066BBB842A}"/>
              </a:ext>
            </a:extLst>
          </p:cNvPr>
          <p:cNvCxnSpPr>
            <a:cxnSpLocks/>
          </p:cNvCxnSpPr>
          <p:nvPr/>
        </p:nvCxnSpPr>
        <p:spPr>
          <a:xfrm>
            <a:off x="4007768" y="1412776"/>
            <a:ext cx="7704856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45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4151785" y="2204865"/>
            <a:ext cx="6840759" cy="4010025"/>
          </a:xfrm>
        </p:spPr>
        <p:txBody>
          <a:bodyPr>
            <a:normAutofit/>
          </a:bodyPr>
          <a:lstStyle/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chemeClr val="tx1"/>
                </a:solidFill>
              </a:rPr>
              <a:t>Online-Befragung</a:t>
            </a: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chemeClr val="tx1"/>
                </a:solidFill>
              </a:rPr>
              <a:t>Mai/Juni 2023</a:t>
            </a:r>
          </a:p>
          <a:p>
            <a:pPr marL="571500" indent="-5715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schemeClr val="tx1"/>
                </a:solidFill>
              </a:rPr>
              <a:t>500 Schüler*innen im Alter von 15-19 Jahren</a:t>
            </a:r>
            <a:endParaRPr lang="de-AT" sz="3600" dirty="0"/>
          </a:p>
          <a:p>
            <a:endParaRPr lang="de-AT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007769" y="620687"/>
            <a:ext cx="7560839" cy="792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de-AT" sz="11200" b="1" i="1" dirty="0">
                <a:solidFill>
                  <a:prstClr val="black"/>
                </a:solidFill>
              </a:rPr>
              <a:t>Umfrage „Familie und Schule“ – Daten und Fakten</a:t>
            </a: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de-AT" sz="3600" dirty="0">
              <a:solidFill>
                <a:prstClr val="black">
                  <a:tint val="75000"/>
                </a:prstClr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de-AT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3CFB4AA2-D377-4C12-9482-C79A76AE2F08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5</a:t>
            </a:fld>
            <a:endParaRPr lang="de-AT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AE6772-55B5-43AC-AD98-C692FAFC0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965153E-7F43-43F4-9C6F-440410241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" y="1484785"/>
            <a:ext cx="2134694" cy="2520280"/>
          </a:xfrm>
          <a:prstGeom prst="rect">
            <a:avLst/>
          </a:prstGeom>
        </p:spPr>
      </p:pic>
      <p:cxnSp>
        <p:nvCxnSpPr>
          <p:cNvPr id="13" name="Gerade Verbindung 7">
            <a:extLst>
              <a:ext uri="{FF2B5EF4-FFF2-40B4-BE49-F238E27FC236}">
                <a16:creationId xmlns:a16="http://schemas.microsoft.com/office/drawing/2014/main" id="{A071C0FC-1CFD-E533-AE33-5CCF8F1F46A3}"/>
              </a:ext>
            </a:extLst>
          </p:cNvPr>
          <p:cNvCxnSpPr>
            <a:cxnSpLocks/>
          </p:cNvCxnSpPr>
          <p:nvPr/>
        </p:nvCxnSpPr>
        <p:spPr>
          <a:xfrm>
            <a:off x="3935760" y="1412774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8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>
          <a:xfrm>
            <a:off x="3981453" y="490505"/>
            <a:ext cx="7920880" cy="697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Schlechte Schüler*innen werden mit ihren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Schulproblemen häufiger allein gelassen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992142" y="1768925"/>
            <a:ext cx="6840760" cy="4203964"/>
          </a:xfrm>
        </p:spPr>
        <p:txBody>
          <a:bodyPr>
            <a:normAutofit/>
          </a:bodyPr>
          <a:lstStyle/>
          <a:p>
            <a:pPr algn="l"/>
            <a:r>
              <a:rPr lang="de-AT" sz="1800" dirty="0">
                <a:solidFill>
                  <a:schemeClr val="tx1"/>
                </a:solidFill>
              </a:rPr>
              <a:t>„Wie sehr interessiert sich deine Familie für deine Leistungen in der Schule und für deine Noten?“</a:t>
            </a:r>
          </a:p>
          <a:p>
            <a:r>
              <a:rPr lang="de-AT" sz="1800" dirty="0">
                <a:solidFill>
                  <a:schemeClr val="tx1"/>
                </a:solidFill>
              </a:rPr>
              <a:t>Sehr stark / eher stark</a:t>
            </a: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2549606123"/>
              </p:ext>
            </p:extLst>
          </p:nvPr>
        </p:nvGraphicFramePr>
        <p:xfrm>
          <a:off x="676112" y="4148367"/>
          <a:ext cx="2304256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0219D20-109C-4E2D-81D7-563AA44C82B0}"/>
              </a:ext>
            </a:extLst>
          </p:cNvPr>
          <p:cNvCxnSpPr>
            <a:cxnSpLocks/>
          </p:cNvCxnSpPr>
          <p:nvPr/>
        </p:nvCxnSpPr>
        <p:spPr>
          <a:xfrm>
            <a:off x="3981453" y="1556792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0E895261-69C3-4DE2-BAA8-C5E98D60B699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6</a:t>
            </a:fld>
            <a:endParaRPr lang="de-AT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39C9B44-F14D-4C5E-8D27-2EF1578F54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90E592-155F-4779-B4BE-48B6B4BFE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3" y="1412776"/>
            <a:ext cx="2082053" cy="2458131"/>
          </a:xfrm>
          <a:prstGeom prst="rect">
            <a:avLst/>
          </a:prstGeom>
        </p:spPr>
      </p:pic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4BCF53E-4597-83FC-9D7F-D0FAF2C78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940181"/>
              </p:ext>
            </p:extLst>
          </p:nvPr>
        </p:nvGraphicFramePr>
        <p:xfrm>
          <a:off x="3935760" y="2636912"/>
          <a:ext cx="8128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1892DFC-4939-64B5-71CF-0E59DE6D1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957391"/>
              </p:ext>
            </p:extLst>
          </p:nvPr>
        </p:nvGraphicFramePr>
        <p:xfrm>
          <a:off x="3008559" y="2636913"/>
          <a:ext cx="913611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69664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>
          <a:xfrm>
            <a:off x="4007768" y="548680"/>
            <a:ext cx="79208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Missverständnis der Generationen: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„Eltern haben ja keine Ahnung“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4012418" y="1772816"/>
            <a:ext cx="6840760" cy="4203964"/>
          </a:xfrm>
        </p:spPr>
        <p:txBody>
          <a:bodyPr>
            <a:normAutofit/>
          </a:bodyPr>
          <a:lstStyle/>
          <a:p>
            <a:pPr algn="l"/>
            <a:r>
              <a:rPr lang="de-AT" sz="1800" dirty="0">
                <a:solidFill>
                  <a:schemeClr val="tx1"/>
                </a:solidFill>
                <a:latin typeface="Calibri (Textkörper)"/>
              </a:rPr>
              <a:t>„Hast du das Gefühl, dass deine Familie deine Leistungen in der Schule richtig einschätzen kann?“ </a:t>
            </a:r>
          </a:p>
          <a:p>
            <a:r>
              <a:rPr lang="de-AT" sz="1800" dirty="0">
                <a:solidFill>
                  <a:schemeClr val="tx1"/>
                </a:solidFill>
                <a:latin typeface="Calibri (Textkörper)"/>
              </a:rPr>
              <a:t>Nein, eher nicht / nein, überhaupt nicht</a:t>
            </a: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040308880"/>
              </p:ext>
            </p:extLst>
          </p:nvPr>
        </p:nvGraphicFramePr>
        <p:xfrm>
          <a:off x="695400" y="4149080"/>
          <a:ext cx="23762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0219D20-109C-4E2D-81D7-563AA44C82B0}"/>
              </a:ext>
            </a:extLst>
          </p:cNvPr>
          <p:cNvCxnSpPr>
            <a:cxnSpLocks/>
          </p:cNvCxnSpPr>
          <p:nvPr/>
        </p:nvCxnSpPr>
        <p:spPr>
          <a:xfrm>
            <a:off x="4007768" y="1601300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0E895261-69C3-4DE2-BAA8-C5E98D60B699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7</a:t>
            </a:fld>
            <a:endParaRPr lang="de-AT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39C9B44-F14D-4C5E-8D27-2EF1578F54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90E592-155F-4779-B4BE-48B6B4BFE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" y="1412777"/>
            <a:ext cx="1951720" cy="2304256"/>
          </a:xfrm>
          <a:prstGeom prst="rect">
            <a:avLst/>
          </a:prstGeom>
        </p:spPr>
      </p:pic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825F2C5-61C1-05E2-0B80-A4830C0B1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797264"/>
              </p:ext>
            </p:extLst>
          </p:nvPr>
        </p:nvGraphicFramePr>
        <p:xfrm>
          <a:off x="3008559" y="2636913"/>
          <a:ext cx="913611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0895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>
          <a:xfrm>
            <a:off x="4007768" y="548680"/>
            <a:ext cx="79208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Schlechte Noten machen oft zornig und sprachlos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4007768" y="1460294"/>
            <a:ext cx="6840760" cy="4203964"/>
          </a:xfrm>
        </p:spPr>
        <p:txBody>
          <a:bodyPr>
            <a:normAutofit/>
          </a:bodyPr>
          <a:lstStyle/>
          <a:p>
            <a:pPr algn="l"/>
            <a:r>
              <a:rPr lang="de-AT" sz="1800" dirty="0">
                <a:solidFill>
                  <a:schemeClr val="tx1"/>
                </a:solidFill>
                <a:latin typeface="Calibri (Textkörper)"/>
              </a:rPr>
              <a:t>„Was empfindest du, wenn du in der Schule eine schlechte Note bekommst?“ </a:t>
            </a: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2146232935"/>
              </p:ext>
            </p:extLst>
          </p:nvPr>
        </p:nvGraphicFramePr>
        <p:xfrm>
          <a:off x="911424" y="4437112"/>
          <a:ext cx="23762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0219D20-109C-4E2D-81D7-563AA44C82B0}"/>
              </a:ext>
            </a:extLst>
          </p:cNvPr>
          <p:cNvCxnSpPr>
            <a:cxnSpLocks/>
          </p:cNvCxnSpPr>
          <p:nvPr/>
        </p:nvCxnSpPr>
        <p:spPr>
          <a:xfrm>
            <a:off x="4007768" y="1196752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0E895261-69C3-4DE2-BAA8-C5E98D60B699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8</a:t>
            </a:fld>
            <a:endParaRPr lang="de-AT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39C9B44-F14D-4C5E-8D27-2EF1578F54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90E592-155F-4779-B4BE-48B6B4BFE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" y="1412777"/>
            <a:ext cx="1951720" cy="2304256"/>
          </a:xfrm>
          <a:prstGeom prst="rect">
            <a:avLst/>
          </a:prstGeom>
        </p:spPr>
      </p:pic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63C57FDD-8600-156A-57A0-11D0C13AB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236232"/>
              </p:ext>
            </p:extLst>
          </p:nvPr>
        </p:nvGraphicFramePr>
        <p:xfrm>
          <a:off x="3791744" y="2348880"/>
          <a:ext cx="83529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0309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>
          <a:xfrm>
            <a:off x="4079775" y="487602"/>
            <a:ext cx="7913659" cy="853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Gute Schüler*innen werden getröstet,</a:t>
            </a:r>
          </a:p>
          <a:p>
            <a:pPr marL="571500" indent="-571500">
              <a:spcBef>
                <a:spcPct val="20000"/>
              </a:spcBef>
              <a:defRPr/>
            </a:pPr>
            <a:r>
              <a:rPr lang="de-AT" sz="2800" b="1" i="1" dirty="0">
                <a:solidFill>
                  <a:prstClr val="black"/>
                </a:solidFill>
              </a:rPr>
              <a:t>mit schlechten wird geschimpft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4007768" y="1792528"/>
            <a:ext cx="6840760" cy="4203964"/>
          </a:xfrm>
        </p:spPr>
        <p:txBody>
          <a:bodyPr>
            <a:normAutofit/>
          </a:bodyPr>
          <a:lstStyle/>
          <a:p>
            <a:pPr algn="l"/>
            <a:r>
              <a:rPr lang="de-AT" sz="1800" dirty="0">
                <a:solidFill>
                  <a:schemeClr val="tx1"/>
                </a:solidFill>
                <a:latin typeface="Calibri (Textkörper)"/>
              </a:rPr>
              <a:t>„Wie reagiert deine Familie, wenn du in der Schule eine schlechte Note bekommst?“ </a:t>
            </a: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506702755"/>
              </p:ext>
            </p:extLst>
          </p:nvPr>
        </p:nvGraphicFramePr>
        <p:xfrm>
          <a:off x="911424" y="4437112"/>
          <a:ext cx="23762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0219D20-109C-4E2D-81D7-563AA44C82B0}"/>
              </a:ext>
            </a:extLst>
          </p:cNvPr>
          <p:cNvCxnSpPr>
            <a:cxnSpLocks/>
          </p:cNvCxnSpPr>
          <p:nvPr/>
        </p:nvCxnSpPr>
        <p:spPr>
          <a:xfrm>
            <a:off x="4079776" y="1628800"/>
            <a:ext cx="7776864" cy="0"/>
          </a:xfrm>
          <a:prstGeom prst="line">
            <a:avLst/>
          </a:prstGeom>
          <a:ln w="28575">
            <a:solidFill>
              <a:srgbClr val="99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0E895261-69C3-4DE2-BAA8-C5E98D60B699}"/>
              </a:ext>
            </a:extLst>
          </p:cNvPr>
          <p:cNvSpPr txBox="1">
            <a:spLocks/>
          </p:cNvSpPr>
          <p:nvPr/>
        </p:nvSpPr>
        <p:spPr>
          <a:xfrm>
            <a:off x="9579024" y="64482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B4037-3D67-43F0-B8D0-9F19A9762E8B}" type="slidenum">
              <a:rPr lang="de-AT" sz="1200"/>
              <a:pPr algn="r"/>
              <a:t>9</a:t>
            </a:fld>
            <a:endParaRPr lang="de-AT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39C9B44-F14D-4C5E-8D27-2EF1578F54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0505"/>
            <a:ext cx="1651970" cy="63423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90E592-155F-4779-B4BE-48B6B4BFE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" y="1412777"/>
            <a:ext cx="1951720" cy="2304256"/>
          </a:xfrm>
          <a:prstGeom prst="rect">
            <a:avLst/>
          </a:prstGeom>
        </p:spPr>
      </p:pic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187F3FF3-9DC7-BA62-4375-0CD0486EA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317399"/>
              </p:ext>
            </p:extLst>
          </p:nvPr>
        </p:nvGraphicFramePr>
        <p:xfrm>
          <a:off x="3791744" y="2348879"/>
          <a:ext cx="8352928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3299142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Breitbild</PresentationFormat>
  <Paragraphs>108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(Textkörper)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S.Schindler</dc:creator>
  <cp:lastModifiedBy>Claudius Halik</cp:lastModifiedBy>
  <cp:revision>450</cp:revision>
  <cp:lastPrinted>2023-10-30T10:51:06Z</cp:lastPrinted>
  <dcterms:created xsi:type="dcterms:W3CDTF">2014-04-04T15:22:13Z</dcterms:created>
  <dcterms:modified xsi:type="dcterms:W3CDTF">2023-10-30T10:51:12Z</dcterms:modified>
</cp:coreProperties>
</file>