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8"/>
  </p:notesMasterIdLst>
  <p:handoutMasterIdLst>
    <p:handoutMasterId r:id="rId19"/>
  </p:handoutMasterIdLst>
  <p:sldIdLst>
    <p:sldId id="267" r:id="rId2"/>
    <p:sldId id="285" r:id="rId3"/>
    <p:sldId id="270" r:id="rId4"/>
    <p:sldId id="297" r:id="rId5"/>
    <p:sldId id="286" r:id="rId6"/>
    <p:sldId id="287" r:id="rId7"/>
    <p:sldId id="339" r:id="rId8"/>
    <p:sldId id="340" r:id="rId9"/>
    <p:sldId id="341" r:id="rId10"/>
    <p:sldId id="342" r:id="rId11"/>
    <p:sldId id="343" r:id="rId12"/>
    <p:sldId id="344" r:id="rId13"/>
    <p:sldId id="345" r:id="rId14"/>
    <p:sldId id="298" r:id="rId15"/>
    <p:sldId id="326" r:id="rId16"/>
    <p:sldId id="328" r:id="rId17"/>
  </p:sldIdLst>
  <p:sldSz cx="12192000" cy="6858000"/>
  <p:notesSz cx="6797675" cy="9926638"/>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3132" userDrawn="1">
          <p15:clr>
            <a:srgbClr val="A4A3A4"/>
          </p15:clr>
        </p15:guide>
        <p15:guide id="2" pos="2160" userDrawn="1">
          <p15:clr>
            <a:srgbClr val="A4A3A4"/>
          </p15:clr>
        </p15:guide>
        <p15:guide id="3" orient="horz" pos="3127" userDrawn="1">
          <p15:clr>
            <a:srgbClr val="A4A3A4"/>
          </p15:clr>
        </p15:guide>
        <p15:guide id="4" pos="214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01"/>
    <a:srgbClr val="7CD12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Designformatvorlage 1 - Akz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06799F8-075E-4A3A-A7F6-7FBC6576F1A4}" styleName="Designformatvorlage 2 - Akz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799B23B-EC83-4686-B30A-512413B5E67A}" styleName="Helle Formatvorlage 3 - Akz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D03447BB-5D67-496B-8E87-E561075AD55C}" styleName="Dunkle Formatvorlage 1 - Akz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998" autoAdjust="0"/>
    <p:restoredTop sz="76165" autoAdjust="0"/>
  </p:normalViewPr>
  <p:slideViewPr>
    <p:cSldViewPr>
      <p:cViewPr varScale="1">
        <p:scale>
          <a:sx n="97" d="100"/>
          <a:sy n="97" d="100"/>
        </p:scale>
        <p:origin x="96" y="372"/>
      </p:cViewPr>
      <p:guideLst>
        <p:guide orient="horz" pos="2160"/>
        <p:guide pos="3840"/>
      </p:guideLst>
    </p:cSldViewPr>
  </p:slideViewPr>
  <p:notesTextViewPr>
    <p:cViewPr>
      <p:scale>
        <a:sx n="100" d="100"/>
        <a:sy n="100" d="100"/>
      </p:scale>
      <p:origin x="0" y="0"/>
    </p:cViewPr>
  </p:notesTextViewPr>
  <p:notesViewPr>
    <p:cSldViewPr>
      <p:cViewPr varScale="1">
        <p:scale>
          <a:sx n="75" d="100"/>
          <a:sy n="75" d="100"/>
        </p:scale>
        <p:origin x="-3354" y="-108"/>
      </p:cViewPr>
      <p:guideLst>
        <p:guide orient="horz" pos="3132"/>
        <p:guide pos="2160"/>
        <p:guide orient="horz" pos="3127"/>
        <p:guide pos="214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package" Target="../embeddings/Microsoft_Excel_Worksheet6.xlsx"/><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package" Target="../embeddings/Microsoft_Excel_Worksheet7.xlsx"/><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Tabelle1!$B$1</c:f>
              <c:strCache>
                <c:ptCount val="1"/>
                <c:pt idx="0">
                  <c:v>Datenreihe 1</c:v>
                </c:pt>
              </c:strCache>
            </c:strRef>
          </c:tx>
          <c:spPr>
            <a:solidFill>
              <a:srgbClr val="99CC0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Corona-Pandemie</c:v>
                </c:pt>
                <c:pt idx="1">
                  <c:v>Menschen auf der Flucht</c:v>
                </c:pt>
                <c:pt idx="2">
                  <c:v>Klimakrise</c:v>
                </c:pt>
                <c:pt idx="3">
                  <c:v>Krieg in der Ukraine</c:v>
                </c:pt>
                <c:pt idx="4">
                  <c:v>Energiekrise</c:v>
                </c:pt>
                <c:pt idx="5">
                  <c:v>Preissteigerungen</c:v>
                </c:pt>
              </c:strCache>
            </c:strRef>
          </c:cat>
          <c:val>
            <c:numRef>
              <c:f>Tabelle1!$B$2:$B$7</c:f>
              <c:numCache>
                <c:formatCode>0.0%</c:formatCode>
                <c:ptCount val="6"/>
                <c:pt idx="0">
                  <c:v>0.188</c:v>
                </c:pt>
                <c:pt idx="1">
                  <c:v>0.51400000000000001</c:v>
                </c:pt>
                <c:pt idx="2">
                  <c:v>0.57899999999999996</c:v>
                </c:pt>
                <c:pt idx="3">
                  <c:v>0.58299999999999996</c:v>
                </c:pt>
                <c:pt idx="4">
                  <c:v>0.63</c:v>
                </c:pt>
                <c:pt idx="5">
                  <c:v>0.69899999999999995</c:v>
                </c:pt>
              </c:numCache>
            </c:numRef>
          </c:val>
          <c:extLst>
            <c:ext xmlns:c16="http://schemas.microsoft.com/office/drawing/2014/chart" uri="{C3380CC4-5D6E-409C-BE32-E72D297353CC}">
              <c16:uniqueId val="{00000000-D9C9-446A-AB3B-86BADA34BC90}"/>
            </c:ext>
          </c:extLst>
        </c:ser>
        <c:dLbls>
          <c:showLegendKey val="0"/>
          <c:showVal val="0"/>
          <c:showCatName val="0"/>
          <c:showSerName val="0"/>
          <c:showPercent val="0"/>
          <c:showBubbleSize val="0"/>
        </c:dLbls>
        <c:gapWidth val="182"/>
        <c:axId val="226818216"/>
        <c:axId val="226818544"/>
      </c:barChart>
      <c:catAx>
        <c:axId val="2268182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de-DE"/>
          </a:p>
        </c:txPr>
        <c:crossAx val="226818544"/>
        <c:crosses val="autoZero"/>
        <c:auto val="1"/>
        <c:lblAlgn val="ctr"/>
        <c:lblOffset val="100"/>
        <c:noMultiLvlLbl val="0"/>
      </c:catAx>
      <c:valAx>
        <c:axId val="226818544"/>
        <c:scaling>
          <c:orientation val="minMax"/>
        </c:scaling>
        <c:delete val="1"/>
        <c:axPos val="b"/>
        <c:numFmt formatCode="0.0%" sourceLinked="1"/>
        <c:majorTickMark val="none"/>
        <c:minorTickMark val="none"/>
        <c:tickLblPos val="nextTo"/>
        <c:crossAx val="226818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Tabelle1!$B$1</c:f>
              <c:strCache>
                <c:ptCount val="1"/>
                <c:pt idx="0">
                  <c:v>Spalte2</c:v>
                </c:pt>
              </c:strCache>
            </c:strRef>
          </c:tx>
          <c:spPr>
            <a:solidFill>
              <a:srgbClr val="99CC0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Tabelle1!$A$2:$A$7</c:f>
              <c:strCache>
                <c:ptCount val="6"/>
                <c:pt idx="0">
                  <c:v>Menschen auf der Flucht</c:v>
                </c:pt>
                <c:pt idx="1">
                  <c:v>Corona-Pandemie</c:v>
                </c:pt>
                <c:pt idx="2">
                  <c:v>Klimakrise</c:v>
                </c:pt>
                <c:pt idx="3">
                  <c:v>Energiekrise</c:v>
                </c:pt>
                <c:pt idx="4">
                  <c:v>Preissteigerungen</c:v>
                </c:pt>
                <c:pt idx="5">
                  <c:v>Krieg in der Ukraine</c:v>
                </c:pt>
              </c:strCache>
            </c:strRef>
          </c:cat>
          <c:val>
            <c:numRef>
              <c:f>Tabelle1!$B$2:$B$7</c:f>
              <c:numCache>
                <c:formatCode>0.0%</c:formatCode>
                <c:ptCount val="6"/>
                <c:pt idx="0">
                  <c:v>0.159</c:v>
                </c:pt>
                <c:pt idx="1">
                  <c:v>0.307</c:v>
                </c:pt>
                <c:pt idx="2">
                  <c:v>0.36699999999999999</c:v>
                </c:pt>
                <c:pt idx="3">
                  <c:v>0.374</c:v>
                </c:pt>
                <c:pt idx="4">
                  <c:v>0.39500000000000002</c:v>
                </c:pt>
                <c:pt idx="5">
                  <c:v>0.39500000000000002</c:v>
                </c:pt>
              </c:numCache>
            </c:numRef>
          </c:val>
          <c:extLst>
            <c:ext xmlns:c16="http://schemas.microsoft.com/office/drawing/2014/chart" uri="{C3380CC4-5D6E-409C-BE32-E72D297353CC}">
              <c16:uniqueId val="{00000000-1168-4C46-9750-39BC68300413}"/>
            </c:ext>
          </c:extLst>
        </c:ser>
        <c:dLbls>
          <c:showLegendKey val="0"/>
          <c:showVal val="0"/>
          <c:showCatName val="0"/>
          <c:showSerName val="0"/>
          <c:showPercent val="0"/>
          <c:showBubbleSize val="0"/>
        </c:dLbls>
        <c:gapWidth val="182"/>
        <c:axId val="226818216"/>
        <c:axId val="226818544"/>
      </c:barChart>
      <c:catAx>
        <c:axId val="2268182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de-DE"/>
          </a:p>
        </c:txPr>
        <c:crossAx val="226818544"/>
        <c:crosses val="autoZero"/>
        <c:auto val="1"/>
        <c:lblAlgn val="ctr"/>
        <c:lblOffset val="100"/>
        <c:noMultiLvlLbl val="0"/>
      </c:catAx>
      <c:valAx>
        <c:axId val="226818544"/>
        <c:scaling>
          <c:orientation val="minMax"/>
        </c:scaling>
        <c:delete val="1"/>
        <c:axPos val="b"/>
        <c:numFmt formatCode="0.0%" sourceLinked="1"/>
        <c:majorTickMark val="none"/>
        <c:minorTickMark val="none"/>
        <c:tickLblPos val="nextTo"/>
        <c:crossAx val="226818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Tabelle1!$B$1</c:f>
              <c:strCache>
                <c:ptCount val="1"/>
                <c:pt idx="0">
                  <c:v>Spalte2</c:v>
                </c:pt>
              </c:strCache>
            </c:strRef>
          </c:tx>
          <c:spPr>
            <a:solidFill>
              <a:srgbClr val="99CC0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gar nicht</c:v>
                </c:pt>
                <c:pt idx="1">
                  <c:v>ein bisschen</c:v>
                </c:pt>
                <c:pt idx="2">
                  <c:v>ziemlich stark</c:v>
                </c:pt>
                <c:pt idx="3">
                  <c:v>sehr stark</c:v>
                </c:pt>
              </c:strCache>
            </c:strRef>
          </c:cat>
          <c:val>
            <c:numRef>
              <c:f>Tabelle1!$B$2:$B$5</c:f>
              <c:numCache>
                <c:formatCode>0.0%</c:formatCode>
                <c:ptCount val="4"/>
                <c:pt idx="0">
                  <c:v>0.34399999999999997</c:v>
                </c:pt>
                <c:pt idx="1">
                  <c:v>0.48499999999999999</c:v>
                </c:pt>
                <c:pt idx="2">
                  <c:v>0.13600000000000001</c:v>
                </c:pt>
                <c:pt idx="3">
                  <c:v>3.5000000000000003E-2</c:v>
                </c:pt>
              </c:numCache>
            </c:numRef>
          </c:val>
          <c:extLst>
            <c:ext xmlns:c16="http://schemas.microsoft.com/office/drawing/2014/chart" uri="{C3380CC4-5D6E-409C-BE32-E72D297353CC}">
              <c16:uniqueId val="{00000000-7538-41AE-AE8B-F96A2A243746}"/>
            </c:ext>
          </c:extLst>
        </c:ser>
        <c:dLbls>
          <c:showLegendKey val="0"/>
          <c:showVal val="0"/>
          <c:showCatName val="0"/>
          <c:showSerName val="0"/>
          <c:showPercent val="0"/>
          <c:showBubbleSize val="0"/>
        </c:dLbls>
        <c:gapWidth val="182"/>
        <c:axId val="226818216"/>
        <c:axId val="226818544"/>
      </c:barChart>
      <c:catAx>
        <c:axId val="2268182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de-DE"/>
          </a:p>
        </c:txPr>
        <c:crossAx val="226818544"/>
        <c:crosses val="autoZero"/>
        <c:auto val="1"/>
        <c:lblAlgn val="ctr"/>
        <c:lblOffset val="100"/>
        <c:noMultiLvlLbl val="0"/>
      </c:catAx>
      <c:valAx>
        <c:axId val="226818544"/>
        <c:scaling>
          <c:orientation val="minMax"/>
        </c:scaling>
        <c:delete val="1"/>
        <c:axPos val="b"/>
        <c:numFmt formatCode="0.0%" sourceLinked="1"/>
        <c:majorTickMark val="none"/>
        <c:minorTickMark val="none"/>
        <c:tickLblPos val="nextTo"/>
        <c:crossAx val="226818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Tabelle1!$B$1</c:f>
              <c:strCache>
                <c:ptCount val="1"/>
                <c:pt idx="0">
                  <c:v>Spalte2</c:v>
                </c:pt>
              </c:strCache>
            </c:strRef>
          </c:tx>
          <c:spPr>
            <a:solidFill>
              <a:srgbClr val="99CC0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Tabelle1!$A$2:$A$6</c:f>
              <c:strCache>
                <c:ptCount val="5"/>
                <c:pt idx="0">
                  <c:v>stark abgenommen</c:v>
                </c:pt>
                <c:pt idx="1">
                  <c:v>eher abgenommen</c:v>
                </c:pt>
                <c:pt idx="2">
                  <c:v>gleich geblieben</c:v>
                </c:pt>
                <c:pt idx="3">
                  <c:v>eher zugenommen</c:v>
                </c:pt>
                <c:pt idx="4">
                  <c:v>stark zugenommen</c:v>
                </c:pt>
              </c:strCache>
            </c:strRef>
          </c:cat>
          <c:val>
            <c:numRef>
              <c:f>Tabelle1!$B$2:$B$6</c:f>
              <c:numCache>
                <c:formatCode>0.0%</c:formatCode>
                <c:ptCount val="5"/>
                <c:pt idx="0">
                  <c:v>0.17399999999999999</c:v>
                </c:pt>
                <c:pt idx="1">
                  <c:v>0.28100000000000003</c:v>
                </c:pt>
                <c:pt idx="2">
                  <c:v>0.34200000000000003</c:v>
                </c:pt>
                <c:pt idx="3">
                  <c:v>0.20100000000000001</c:v>
                </c:pt>
                <c:pt idx="4">
                  <c:v>0.04</c:v>
                </c:pt>
              </c:numCache>
            </c:numRef>
          </c:val>
          <c:extLst>
            <c:ext xmlns:c16="http://schemas.microsoft.com/office/drawing/2014/chart" uri="{C3380CC4-5D6E-409C-BE32-E72D297353CC}">
              <c16:uniqueId val="{00000000-3290-45E3-AFE3-2307EF8E46A4}"/>
            </c:ext>
          </c:extLst>
        </c:ser>
        <c:dLbls>
          <c:showLegendKey val="0"/>
          <c:showVal val="0"/>
          <c:showCatName val="0"/>
          <c:showSerName val="0"/>
          <c:showPercent val="0"/>
          <c:showBubbleSize val="0"/>
        </c:dLbls>
        <c:gapWidth val="182"/>
        <c:axId val="226818216"/>
        <c:axId val="226818544"/>
      </c:barChart>
      <c:catAx>
        <c:axId val="2268182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de-DE"/>
          </a:p>
        </c:txPr>
        <c:crossAx val="226818544"/>
        <c:crosses val="autoZero"/>
        <c:auto val="1"/>
        <c:lblAlgn val="ctr"/>
        <c:lblOffset val="100"/>
        <c:noMultiLvlLbl val="0"/>
      </c:catAx>
      <c:valAx>
        <c:axId val="226818544"/>
        <c:scaling>
          <c:orientation val="minMax"/>
        </c:scaling>
        <c:delete val="1"/>
        <c:axPos val="b"/>
        <c:numFmt formatCode="0.0%" sourceLinked="1"/>
        <c:majorTickMark val="none"/>
        <c:minorTickMark val="none"/>
        <c:tickLblPos val="nextTo"/>
        <c:crossAx val="226818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Tabelle1!$B$1</c:f>
              <c:strCache>
                <c:ptCount val="1"/>
                <c:pt idx="0">
                  <c:v>Spalte2</c:v>
                </c:pt>
              </c:strCache>
            </c:strRef>
          </c:tx>
          <c:spPr>
            <a:solidFill>
              <a:srgbClr val="99CC0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Tabelle1!$A$2:$A$6</c:f>
              <c:strCache>
                <c:ptCount val="5"/>
                <c:pt idx="0">
                  <c:v>stark verschlechtert</c:v>
                </c:pt>
                <c:pt idx="1">
                  <c:v>eher verschlechtert</c:v>
                </c:pt>
                <c:pt idx="2">
                  <c:v>gleich geblieben</c:v>
                </c:pt>
                <c:pt idx="3">
                  <c:v>eher verbessert</c:v>
                </c:pt>
                <c:pt idx="4">
                  <c:v>stark verbessert</c:v>
                </c:pt>
              </c:strCache>
            </c:strRef>
          </c:cat>
          <c:val>
            <c:numRef>
              <c:f>Tabelle1!$B$2:$B$6</c:f>
              <c:numCache>
                <c:formatCode>0.0%</c:formatCode>
                <c:ptCount val="5"/>
                <c:pt idx="0">
                  <c:v>0.04</c:v>
                </c:pt>
                <c:pt idx="1">
                  <c:v>0.218</c:v>
                </c:pt>
                <c:pt idx="2">
                  <c:v>0.41199999999999998</c:v>
                </c:pt>
                <c:pt idx="3">
                  <c:v>0.315</c:v>
                </c:pt>
                <c:pt idx="4">
                  <c:v>4.9000000000000002E-2</c:v>
                </c:pt>
              </c:numCache>
            </c:numRef>
          </c:val>
          <c:extLst>
            <c:ext xmlns:c16="http://schemas.microsoft.com/office/drawing/2014/chart" uri="{C3380CC4-5D6E-409C-BE32-E72D297353CC}">
              <c16:uniqueId val="{00000000-261E-432A-9DDA-6F998C86D41E}"/>
            </c:ext>
          </c:extLst>
        </c:ser>
        <c:dLbls>
          <c:showLegendKey val="0"/>
          <c:showVal val="0"/>
          <c:showCatName val="0"/>
          <c:showSerName val="0"/>
          <c:showPercent val="0"/>
          <c:showBubbleSize val="0"/>
        </c:dLbls>
        <c:gapWidth val="182"/>
        <c:axId val="226818216"/>
        <c:axId val="226818544"/>
      </c:barChart>
      <c:catAx>
        <c:axId val="2268182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de-DE"/>
          </a:p>
        </c:txPr>
        <c:crossAx val="226818544"/>
        <c:crosses val="autoZero"/>
        <c:auto val="1"/>
        <c:lblAlgn val="ctr"/>
        <c:lblOffset val="100"/>
        <c:noMultiLvlLbl val="0"/>
      </c:catAx>
      <c:valAx>
        <c:axId val="226818544"/>
        <c:scaling>
          <c:orientation val="minMax"/>
        </c:scaling>
        <c:delete val="1"/>
        <c:axPos val="b"/>
        <c:numFmt formatCode="0.0%" sourceLinked="1"/>
        <c:majorTickMark val="none"/>
        <c:minorTickMark val="none"/>
        <c:tickLblPos val="nextTo"/>
        <c:crossAx val="226818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8775397387858754"/>
          <c:y val="1.9613591652743675E-2"/>
          <c:w val="0.4884514890180936"/>
          <c:h val="0.92808349727327322"/>
        </c:manualLayout>
      </c:layout>
      <c:barChart>
        <c:barDir val="bar"/>
        <c:grouping val="clustered"/>
        <c:varyColors val="0"/>
        <c:ser>
          <c:idx val="0"/>
          <c:order val="0"/>
          <c:tx>
            <c:strRef>
              <c:f>Tabelle1!$B$1</c:f>
              <c:strCache>
                <c:ptCount val="1"/>
                <c:pt idx="0">
                  <c:v>Spalte2</c:v>
                </c:pt>
              </c:strCache>
            </c:strRef>
          </c:tx>
          <c:spPr>
            <a:solidFill>
              <a:srgbClr val="99CC0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Tabelle1!$A$2:$A$8</c:f>
              <c:strCache>
                <c:ptCount val="7"/>
                <c:pt idx="0">
                  <c:v>Ich sehe immer weniger Sinn im Lernen</c:v>
                </c:pt>
                <c:pt idx="1">
                  <c:v>Ich fühle mich öfter zornig und verunsichert</c:v>
                </c:pt>
                <c:pt idx="2">
                  <c:v>Ich interessiere mich mehr für Politik</c:v>
                </c:pt>
                <c:pt idx="3">
                  <c:v>Vieles macht mich nervöser als früher</c:v>
                </c:pt>
                <c:pt idx="4">
                  <c:v>Ich interessiere mich mehr für das Weltgeschehen</c:v>
                </c:pt>
                <c:pt idx="5">
                  <c:v>Ich habe mehr Stress als früher</c:v>
                </c:pt>
                <c:pt idx="6">
                  <c:v>Ich mache mir häufiger Gedanken über die Zukunft</c:v>
                </c:pt>
              </c:strCache>
            </c:strRef>
          </c:cat>
          <c:val>
            <c:numRef>
              <c:f>Tabelle1!$B$2:$B$8</c:f>
              <c:numCache>
                <c:formatCode>0.0%</c:formatCode>
                <c:ptCount val="7"/>
                <c:pt idx="0">
                  <c:v>0.20499999999999999</c:v>
                </c:pt>
                <c:pt idx="1">
                  <c:v>0.245</c:v>
                </c:pt>
                <c:pt idx="2">
                  <c:v>0.27</c:v>
                </c:pt>
                <c:pt idx="3">
                  <c:v>0.28000000000000003</c:v>
                </c:pt>
                <c:pt idx="4">
                  <c:v>0.36599999999999999</c:v>
                </c:pt>
                <c:pt idx="5">
                  <c:v>0.55000000000000004</c:v>
                </c:pt>
                <c:pt idx="6">
                  <c:v>0.55500000000000005</c:v>
                </c:pt>
              </c:numCache>
            </c:numRef>
          </c:val>
          <c:extLst>
            <c:ext xmlns:c16="http://schemas.microsoft.com/office/drawing/2014/chart" uri="{C3380CC4-5D6E-409C-BE32-E72D297353CC}">
              <c16:uniqueId val="{00000000-DA02-413A-9B21-538B1369FA7F}"/>
            </c:ext>
          </c:extLst>
        </c:ser>
        <c:dLbls>
          <c:showLegendKey val="0"/>
          <c:showVal val="0"/>
          <c:showCatName val="0"/>
          <c:showSerName val="0"/>
          <c:showPercent val="0"/>
          <c:showBubbleSize val="0"/>
        </c:dLbls>
        <c:gapWidth val="182"/>
        <c:axId val="226818216"/>
        <c:axId val="226818544"/>
      </c:barChart>
      <c:catAx>
        <c:axId val="2268182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de-DE"/>
          </a:p>
        </c:txPr>
        <c:crossAx val="226818544"/>
        <c:crosses val="autoZero"/>
        <c:auto val="1"/>
        <c:lblAlgn val="ctr"/>
        <c:lblOffset val="100"/>
        <c:noMultiLvlLbl val="0"/>
      </c:catAx>
      <c:valAx>
        <c:axId val="226818544"/>
        <c:scaling>
          <c:orientation val="minMax"/>
        </c:scaling>
        <c:delete val="1"/>
        <c:axPos val="b"/>
        <c:numFmt formatCode="0.0%" sourceLinked="1"/>
        <c:majorTickMark val="none"/>
        <c:minorTickMark val="none"/>
        <c:tickLblPos val="nextTo"/>
        <c:crossAx val="226818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Tabelle1!$B$1</c:f>
              <c:strCache>
                <c:ptCount val="1"/>
                <c:pt idx="0">
                  <c:v>Spalte2</c:v>
                </c:pt>
              </c:strCache>
            </c:strRef>
          </c:tx>
          <c:spPr>
            <a:solidFill>
              <a:srgbClr val="99CC0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Tabelle1!$A$2:$A$8</c:f>
              <c:strCache>
                <c:ptCount val="7"/>
                <c:pt idx="0">
                  <c:v>Krisen auf der ganzen Welt</c:v>
                </c:pt>
                <c:pt idx="1">
                  <c:v>Ärger mit Schulkolleg*innen</c:v>
                </c:pt>
                <c:pt idx="2">
                  <c:v>Angst vor einer Lehrkraft</c:v>
                </c:pt>
                <c:pt idx="3">
                  <c:v>Stress mit den Eltern</c:v>
                </c:pt>
                <c:pt idx="4">
                  <c:v>Stress in der Freizeit</c:v>
                </c:pt>
                <c:pt idx="5">
                  <c:v>Zeitdruck beim Lernen</c:v>
                </c:pt>
                <c:pt idx="6">
                  <c:v>Angst vor Prüfungen und Schularbeiten</c:v>
                </c:pt>
              </c:strCache>
            </c:strRef>
          </c:cat>
          <c:val>
            <c:numRef>
              <c:f>Tabelle1!$B$2:$B$8</c:f>
              <c:numCache>
                <c:formatCode>0.0%</c:formatCode>
                <c:ptCount val="7"/>
                <c:pt idx="0">
                  <c:v>9.8000000000000004E-2</c:v>
                </c:pt>
                <c:pt idx="1">
                  <c:v>0.109</c:v>
                </c:pt>
                <c:pt idx="2">
                  <c:v>0.183</c:v>
                </c:pt>
                <c:pt idx="3">
                  <c:v>0.19400000000000001</c:v>
                </c:pt>
                <c:pt idx="4">
                  <c:v>0.38400000000000001</c:v>
                </c:pt>
                <c:pt idx="5">
                  <c:v>0.60199999999999998</c:v>
                </c:pt>
                <c:pt idx="6">
                  <c:v>0.63300000000000001</c:v>
                </c:pt>
              </c:numCache>
            </c:numRef>
          </c:val>
          <c:extLst>
            <c:ext xmlns:c16="http://schemas.microsoft.com/office/drawing/2014/chart" uri="{C3380CC4-5D6E-409C-BE32-E72D297353CC}">
              <c16:uniqueId val="{00000000-6BB1-436D-85B9-1AB3E6835831}"/>
            </c:ext>
          </c:extLst>
        </c:ser>
        <c:dLbls>
          <c:showLegendKey val="0"/>
          <c:showVal val="0"/>
          <c:showCatName val="0"/>
          <c:showSerName val="0"/>
          <c:showPercent val="0"/>
          <c:showBubbleSize val="0"/>
        </c:dLbls>
        <c:gapWidth val="182"/>
        <c:axId val="226818216"/>
        <c:axId val="226818544"/>
      </c:barChart>
      <c:catAx>
        <c:axId val="2268182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de-DE"/>
          </a:p>
        </c:txPr>
        <c:crossAx val="226818544"/>
        <c:crosses val="autoZero"/>
        <c:auto val="1"/>
        <c:lblAlgn val="ctr"/>
        <c:lblOffset val="100"/>
        <c:noMultiLvlLbl val="0"/>
      </c:catAx>
      <c:valAx>
        <c:axId val="226818544"/>
        <c:scaling>
          <c:orientation val="minMax"/>
        </c:scaling>
        <c:delete val="1"/>
        <c:axPos val="b"/>
        <c:numFmt formatCode="0.0%" sourceLinked="1"/>
        <c:majorTickMark val="none"/>
        <c:minorTickMark val="none"/>
        <c:tickLblPos val="nextTo"/>
        <c:crossAx val="226818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de-D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Tabelle1!$B$1</c:f>
              <c:strCache>
                <c:ptCount val="1"/>
                <c:pt idx="0">
                  <c:v>Spalte2</c:v>
                </c:pt>
              </c:strCache>
            </c:strRef>
          </c:tx>
          <c:spPr>
            <a:solidFill>
              <a:srgbClr val="99CC0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400" b="0" i="0" u="none" strike="noStrike" kern="1200" baseline="0">
                    <a:solidFill>
                      <a:schemeClr val="tx1"/>
                    </a:solidFill>
                    <a:latin typeface="+mn-lt"/>
                    <a:ea typeface="+mn-ea"/>
                    <a:cs typeface="+mn-cs"/>
                  </a:defRPr>
                </a:pPr>
                <a:endParaRPr lang="de-DE"/>
              </a:p>
            </c:txP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Tabelle1!$A$2:$A$5</c:f>
              <c:strCache>
                <c:ptCount val="4"/>
                <c:pt idx="0">
                  <c:v>Ich spreche mit jemandem darüber</c:v>
                </c:pt>
                <c:pt idx="1">
                  <c:v>Ich lasse den Gefühlen einfach freien Lauf</c:v>
                </c:pt>
                <c:pt idx="2">
                  <c:v>Ich reagiere mich mit Sport und Bewegung ab</c:v>
                </c:pt>
                <c:pt idx="3">
                  <c:v>Ich unterdrücke die Gefühle und versuche mich aufs Lernen zu konzentrieren</c:v>
                </c:pt>
              </c:strCache>
            </c:strRef>
          </c:cat>
          <c:val>
            <c:numRef>
              <c:f>Tabelle1!$B$2:$B$5</c:f>
              <c:numCache>
                <c:formatCode>0.0%</c:formatCode>
                <c:ptCount val="4"/>
                <c:pt idx="0">
                  <c:v>0.187</c:v>
                </c:pt>
                <c:pt idx="1">
                  <c:v>0.24399999999999999</c:v>
                </c:pt>
                <c:pt idx="2">
                  <c:v>0.34499999999999997</c:v>
                </c:pt>
                <c:pt idx="3">
                  <c:v>0.48099999999999998</c:v>
                </c:pt>
              </c:numCache>
            </c:numRef>
          </c:val>
          <c:extLst>
            <c:ext xmlns:c16="http://schemas.microsoft.com/office/drawing/2014/chart" uri="{C3380CC4-5D6E-409C-BE32-E72D297353CC}">
              <c16:uniqueId val="{00000000-1CE1-4324-B4BA-2039B67C4241}"/>
            </c:ext>
          </c:extLst>
        </c:ser>
        <c:dLbls>
          <c:showLegendKey val="0"/>
          <c:showVal val="0"/>
          <c:showCatName val="0"/>
          <c:showSerName val="0"/>
          <c:showPercent val="0"/>
          <c:showBubbleSize val="0"/>
        </c:dLbls>
        <c:gapWidth val="182"/>
        <c:axId val="226818216"/>
        <c:axId val="226818544"/>
      </c:barChart>
      <c:catAx>
        <c:axId val="226818216"/>
        <c:scaling>
          <c:orientation val="minMax"/>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400" b="0" i="0" u="none" strike="noStrike" kern="1200" baseline="0">
                <a:solidFill>
                  <a:schemeClr val="tx1"/>
                </a:solidFill>
                <a:latin typeface="+mn-lt"/>
                <a:ea typeface="+mn-ea"/>
                <a:cs typeface="+mn-cs"/>
              </a:defRPr>
            </a:pPr>
            <a:endParaRPr lang="de-DE"/>
          </a:p>
        </c:txPr>
        <c:crossAx val="226818544"/>
        <c:crosses val="autoZero"/>
        <c:auto val="1"/>
        <c:lblAlgn val="ctr"/>
        <c:lblOffset val="100"/>
        <c:noMultiLvlLbl val="0"/>
      </c:catAx>
      <c:valAx>
        <c:axId val="226818544"/>
        <c:scaling>
          <c:orientation val="minMax"/>
        </c:scaling>
        <c:delete val="1"/>
        <c:axPos val="b"/>
        <c:numFmt formatCode="0.0%" sourceLinked="1"/>
        <c:majorTickMark val="none"/>
        <c:minorTickMark val="none"/>
        <c:tickLblPos val="nextTo"/>
        <c:crossAx val="226818216"/>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de-D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8.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3_2">
  <dgm:title val=""/>
  <dgm:desc val=""/>
  <dgm:catLst>
    <dgm:cat type="accent3" pri="11200"/>
  </dgm:catLst>
  <dgm:styleLbl name="node0">
    <dgm:fillClrLst meth="repeat">
      <a:schemeClr val="accent3"/>
    </dgm:fillClrLst>
    <dgm:linClrLst meth="repeat">
      <a:schemeClr val="lt1"/>
    </dgm:linClrLst>
    <dgm:effectClrLst/>
    <dgm:txLinClrLst/>
    <dgm:txFillClrLst/>
    <dgm:txEffectClrLst/>
  </dgm:styleLbl>
  <dgm:styleLbl name="node1">
    <dgm:fillClrLst meth="repeat">
      <a:schemeClr val="accent3"/>
    </dgm:fillClrLst>
    <dgm:linClrLst meth="repeat">
      <a:schemeClr val="lt1"/>
    </dgm:linClrLst>
    <dgm:effectClrLst/>
    <dgm:txLinClrLst/>
    <dgm:txFillClrLst/>
    <dgm:txEffectClrLst/>
  </dgm:styleLbl>
  <dgm:styleLbl name="alignNode1">
    <dgm:fillClrLst meth="repeat">
      <a:schemeClr val="accent3"/>
    </dgm:fillClrLst>
    <dgm:linClrLst meth="repeat">
      <a:schemeClr val="accent3"/>
    </dgm:linClrLst>
    <dgm:effectClrLst/>
    <dgm:txLinClrLst/>
    <dgm:txFillClrLst/>
    <dgm:txEffectClrLst/>
  </dgm:styleLbl>
  <dgm:styleLbl name="lnNode1">
    <dgm:fillClrLst meth="repeat">
      <a:schemeClr val="accent3"/>
    </dgm:fillClrLst>
    <dgm:linClrLst meth="repeat">
      <a:schemeClr val="lt1"/>
    </dgm:linClrLst>
    <dgm:effectClrLst/>
    <dgm:txLinClrLst/>
    <dgm:txFillClrLst/>
    <dgm:txEffectClrLst/>
  </dgm:styleLbl>
  <dgm:styleLbl name="vennNode1">
    <dgm:fillClrLst meth="repeat">
      <a:schemeClr val="accent3">
        <a:alpha val="50000"/>
      </a:schemeClr>
    </dgm:fillClrLst>
    <dgm:linClrLst meth="repeat">
      <a:schemeClr val="lt1"/>
    </dgm:linClrLst>
    <dgm:effectClrLst/>
    <dgm:txLinClrLst/>
    <dgm:txFillClrLst/>
    <dgm:txEffectClrLst/>
  </dgm:styleLbl>
  <dgm:styleLbl name="node2">
    <dgm:fillClrLst meth="repeat">
      <a:schemeClr val="accent3"/>
    </dgm:fillClrLst>
    <dgm:linClrLst meth="repeat">
      <a:schemeClr val="lt1"/>
    </dgm:linClrLst>
    <dgm:effectClrLst/>
    <dgm:txLinClrLst/>
    <dgm:txFillClrLst/>
    <dgm:txEffectClrLst/>
  </dgm:styleLbl>
  <dgm:styleLbl name="node3">
    <dgm:fillClrLst meth="repeat">
      <a:schemeClr val="accent3"/>
    </dgm:fillClrLst>
    <dgm:linClrLst meth="repeat">
      <a:schemeClr val="lt1"/>
    </dgm:linClrLst>
    <dgm:effectClrLst/>
    <dgm:txLinClrLst/>
    <dgm:txFillClrLst/>
    <dgm:txEffectClrLst/>
  </dgm:styleLbl>
  <dgm:styleLbl name="node4">
    <dgm:fillClrLst meth="repeat">
      <a:schemeClr val="accent3"/>
    </dgm:fillClrLst>
    <dgm:linClrLst meth="repeat">
      <a:schemeClr val="lt1"/>
    </dgm:linClrLst>
    <dgm:effectClrLst/>
    <dgm:txLinClrLst/>
    <dgm:txFillClrLst/>
    <dgm:txEffectClrLst/>
  </dgm:styleLbl>
  <dgm:styleLbl name="f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3">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3">
        <a:tint val="60000"/>
      </a:schemeClr>
    </dgm:fillClrLst>
    <dgm:linClrLst meth="repeat">
      <a:schemeClr val="accent3">
        <a:tint val="60000"/>
      </a:schemeClr>
    </dgm:linClrLst>
    <dgm:effectClrLst/>
    <dgm:txLinClrLst/>
    <dgm:txFillClrLst/>
    <dgm:txEffectClrLst/>
  </dgm:styleLbl>
  <dgm:styleLbl name="fgSibTrans2D1">
    <dgm:fillClrLst meth="repeat">
      <a:schemeClr val="accent3">
        <a:tint val="60000"/>
      </a:schemeClr>
    </dgm:fillClrLst>
    <dgm:linClrLst meth="repeat">
      <a:schemeClr val="accent3">
        <a:tint val="60000"/>
      </a:schemeClr>
    </dgm:linClrLst>
    <dgm:effectClrLst/>
    <dgm:txLinClrLst/>
    <dgm:txFillClrLst/>
    <dgm:txEffectClrLst/>
  </dgm:styleLbl>
  <dgm:styleLbl name="bgSibTrans2D1">
    <dgm:fillClrLst meth="repeat">
      <a:schemeClr val="accent3">
        <a:tint val="60000"/>
      </a:schemeClr>
    </dgm:fillClrLst>
    <dgm:linClrLst meth="repeat">
      <a:schemeClr val="accent3">
        <a:tint val="60000"/>
      </a:schemeClr>
    </dgm:linClrLst>
    <dgm:effectClrLst/>
    <dgm:txLinClrLst/>
    <dgm:txFillClrLst/>
    <dgm:txEffectClrLst/>
  </dgm:styleLbl>
  <dgm:styleLbl name="sibTrans1D1">
    <dgm:fillClrLst meth="repeat">
      <a:schemeClr val="accent3"/>
    </dgm:fillClrLst>
    <dgm:linClrLst meth="repeat">
      <a:schemeClr val="accent3"/>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dgm:linClrLst>
    <dgm:effectClrLst/>
    <dgm:txLinClrLst/>
    <dgm:txFillClrLst/>
    <dgm:txEffectClrLst/>
  </dgm:styleLbl>
  <dgm:styleLbl name="asst1">
    <dgm:fillClrLst meth="repeat">
      <a:schemeClr val="accent3"/>
    </dgm:fillClrLst>
    <dgm:linClrLst meth="repeat">
      <a:schemeClr val="lt1"/>
    </dgm:linClrLst>
    <dgm:effectClrLst/>
    <dgm:txLinClrLst/>
    <dgm:txFillClrLst/>
    <dgm:txEffectClrLst/>
  </dgm:styleLbl>
  <dgm:styleLbl name="asst2">
    <dgm:fillClrLst meth="repeat">
      <a:schemeClr val="accent3"/>
    </dgm:fillClrLst>
    <dgm:linClrLst meth="repeat">
      <a:schemeClr val="lt1"/>
    </dgm:linClrLst>
    <dgm:effectClrLst/>
    <dgm:txLinClrLst/>
    <dgm:txFillClrLst/>
    <dgm:txEffectClrLst/>
  </dgm:styleLbl>
  <dgm:styleLbl name="asst3">
    <dgm:fillClrLst meth="repeat">
      <a:schemeClr val="accent3"/>
    </dgm:fillClrLst>
    <dgm:linClrLst meth="repeat">
      <a:schemeClr val="lt1"/>
    </dgm:linClrLst>
    <dgm:effectClrLst/>
    <dgm:txLinClrLst/>
    <dgm:txFillClrLst/>
    <dgm:txEffectClrLst/>
  </dgm:styleLbl>
  <dgm:styleLbl name="asst4">
    <dgm:fillClrLst meth="repeat">
      <a:schemeClr val="accent3"/>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dgm:fillClrLst>
    <dgm:linClrLst meth="repeat">
      <a:schemeClr val="accent3"/>
    </dgm:linClrLst>
    <dgm:effectClrLst/>
    <dgm:txLinClrLst/>
    <dgm:txFillClrLst meth="repeat">
      <a:schemeClr val="lt1"/>
    </dgm:txFillClrLst>
    <dgm:txEffectClrLst/>
  </dgm:styleLbl>
  <dgm:styleLbl name="parChTrans2D3">
    <dgm:fillClrLst meth="repeat">
      <a:schemeClr val="accent3"/>
    </dgm:fillClrLst>
    <dgm:linClrLst meth="repeat">
      <a:schemeClr val="accent3"/>
    </dgm:linClrLst>
    <dgm:effectClrLst/>
    <dgm:txLinClrLst/>
    <dgm:txFillClrLst meth="repeat">
      <a:schemeClr val="lt1"/>
    </dgm:txFillClrLst>
    <dgm:txEffectClrLst/>
  </dgm:styleLbl>
  <dgm:styleLbl name="parChTrans2D4">
    <dgm:fillClrLst meth="repeat">
      <a:schemeClr val="accent3"/>
    </dgm:fillClrLst>
    <dgm:linClrLst meth="repeat">
      <a:schemeClr val="accent3"/>
    </dgm:linClrLst>
    <dgm:effectClrLst/>
    <dgm:txLinClrLst/>
    <dgm:txFillClrLst meth="repeat">
      <a:schemeClr val="lt1"/>
    </dgm:txFillClrLst>
    <dgm:txEffectClrLst/>
  </dgm:styleLbl>
  <dgm:styleLbl name="parChTrans1D1">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2">
    <dgm:fillClrLst meth="repeat">
      <a:schemeClr val="accent3"/>
    </dgm:fillClrLst>
    <dgm:linClrLst meth="repeat">
      <a:schemeClr val="accent3">
        <a:shade val="60000"/>
      </a:schemeClr>
    </dgm:linClrLst>
    <dgm:effectClrLst/>
    <dgm:txLinClrLst/>
    <dgm:txFillClrLst meth="repeat">
      <a:schemeClr val="tx1"/>
    </dgm:txFillClrLst>
    <dgm:txEffectClrLst/>
  </dgm:styleLbl>
  <dgm:styleLbl name="parChTrans1D3">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parChTrans1D4">
    <dgm:fillClrLst meth="repeat">
      <a:schemeClr val="accent3"/>
    </dgm:fillClrLst>
    <dgm:linClrLst meth="repeat">
      <a:schemeClr val="accent3">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solidFgAcc1">
    <dgm:fillClrLst meth="repeat">
      <a:schemeClr val="lt1"/>
    </dgm:fillClrLst>
    <dgm:linClrLst meth="repeat">
      <a:schemeClr val="accent3"/>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accent3"/>
    </dgm:linClrLst>
    <dgm:effectClrLst/>
    <dgm:txLinClrLst/>
    <dgm:txFillClrLst meth="repeat">
      <a:schemeClr val="dk1"/>
    </dgm:txFillClrLst>
    <dgm:txEffectClrLst/>
  </dgm:styleLbl>
  <dgm:styleLbl name="dkBgShp">
    <dgm:fillClrLst meth="repeat">
      <a:schemeClr val="accent3">
        <a:shade val="80000"/>
      </a:schemeClr>
    </dgm:fillClrLst>
    <dgm:linClrLst meth="repeat">
      <a:schemeClr val="accent3"/>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9D45BBB-E520-4AA7-9233-58B822C10772}"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de-AT"/>
        </a:p>
      </dgm:t>
    </dgm:pt>
    <dgm:pt modelId="{ECFDE20C-206C-4AA4-890C-57B0007CC82D}">
      <dgm:prSet/>
      <dgm:spPr/>
      <dgm:t>
        <a:bodyPr/>
        <a:lstStyle/>
        <a:p>
          <a:pPr rtl="0"/>
          <a:r>
            <a:rPr lang="de-AT" b="0" i="0" baseline="0" dirty="0"/>
            <a:t>Besonders besorgt sind die 16- bis 19-Jährigen, die Mädchen und die Wiener Schüler*innen.</a:t>
          </a:r>
        </a:p>
      </dgm:t>
    </dgm:pt>
    <dgm:pt modelId="{04032D41-578D-498D-8F01-01FACB0D40E8}" type="parTrans" cxnId="{AB6A9073-C079-440E-97FC-AA4745A685CA}">
      <dgm:prSet/>
      <dgm:spPr/>
      <dgm:t>
        <a:bodyPr/>
        <a:lstStyle/>
        <a:p>
          <a:endParaRPr lang="de-AT"/>
        </a:p>
      </dgm:t>
    </dgm:pt>
    <dgm:pt modelId="{6EB094E5-02D2-4B8F-BB95-70B4C9EE749E}" type="sibTrans" cxnId="{AB6A9073-C079-440E-97FC-AA4745A685CA}">
      <dgm:prSet/>
      <dgm:spPr/>
      <dgm:t>
        <a:bodyPr/>
        <a:lstStyle/>
        <a:p>
          <a:endParaRPr lang="de-AT"/>
        </a:p>
      </dgm:t>
    </dgm:pt>
    <dgm:pt modelId="{54045E8E-A9F9-4BE4-BCB5-552E14D8937C}" type="pres">
      <dgm:prSet presAssocID="{89D45BBB-E520-4AA7-9233-58B822C10772}" presName="linear" presStyleCnt="0">
        <dgm:presLayoutVars>
          <dgm:animLvl val="lvl"/>
          <dgm:resizeHandles val="exact"/>
        </dgm:presLayoutVars>
      </dgm:prSet>
      <dgm:spPr/>
    </dgm:pt>
    <dgm:pt modelId="{4740F0AA-07A9-4215-8FE2-76DCD12D0486}" type="pres">
      <dgm:prSet presAssocID="{ECFDE20C-206C-4AA4-890C-57B0007CC82D}" presName="parentText" presStyleLbl="node1" presStyleIdx="0" presStyleCnt="1" custScaleY="96165" custLinFactNeighborX="-3448">
        <dgm:presLayoutVars>
          <dgm:chMax val="0"/>
          <dgm:bulletEnabled val="1"/>
        </dgm:presLayoutVars>
      </dgm:prSet>
      <dgm:spPr/>
    </dgm:pt>
  </dgm:ptLst>
  <dgm:cxnLst>
    <dgm:cxn modelId="{3D88041A-8471-4094-91D1-8AEB06EA910B}" type="presOf" srcId="{89D45BBB-E520-4AA7-9233-58B822C10772}" destId="{54045E8E-A9F9-4BE4-BCB5-552E14D8937C}" srcOrd="0" destOrd="0" presId="urn:microsoft.com/office/officeart/2005/8/layout/vList2"/>
    <dgm:cxn modelId="{8281D866-C0AF-495C-A859-D1B22AF3F2D8}" type="presOf" srcId="{ECFDE20C-206C-4AA4-890C-57B0007CC82D}" destId="{4740F0AA-07A9-4215-8FE2-76DCD12D0486}" srcOrd="0" destOrd="0" presId="urn:microsoft.com/office/officeart/2005/8/layout/vList2"/>
    <dgm:cxn modelId="{AB6A9073-C079-440E-97FC-AA4745A685CA}" srcId="{89D45BBB-E520-4AA7-9233-58B822C10772}" destId="{ECFDE20C-206C-4AA4-890C-57B0007CC82D}" srcOrd="0" destOrd="0" parTransId="{04032D41-578D-498D-8F01-01FACB0D40E8}" sibTransId="{6EB094E5-02D2-4B8F-BB95-70B4C9EE749E}"/>
    <dgm:cxn modelId="{140E535E-AD91-4FF8-88C6-301B6EC8C70B}" type="presParOf" srcId="{54045E8E-A9F9-4BE4-BCB5-552E14D8937C}" destId="{4740F0AA-07A9-4215-8FE2-76DCD12D048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9D45BBB-E520-4AA7-9233-58B822C10772}"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de-AT"/>
        </a:p>
      </dgm:t>
    </dgm:pt>
    <dgm:pt modelId="{ECFDE20C-206C-4AA4-890C-57B0007CC82D}">
      <dgm:prSet custT="1"/>
      <dgm:spPr/>
      <dgm:t>
        <a:bodyPr/>
        <a:lstStyle/>
        <a:p>
          <a:pPr rtl="0"/>
          <a:r>
            <a:rPr lang="de-AT" sz="1600" b="0" i="0" baseline="0" dirty="0"/>
            <a:t>62,8 Prozent der Schüler*innen wünschen sich, dass in der Schule häufiger über die aktuellen Krisenthemen gesprochen wird.</a:t>
          </a:r>
        </a:p>
      </dgm:t>
    </dgm:pt>
    <dgm:pt modelId="{04032D41-578D-498D-8F01-01FACB0D40E8}" type="parTrans" cxnId="{AB6A9073-C079-440E-97FC-AA4745A685CA}">
      <dgm:prSet/>
      <dgm:spPr/>
      <dgm:t>
        <a:bodyPr/>
        <a:lstStyle/>
        <a:p>
          <a:endParaRPr lang="de-AT"/>
        </a:p>
      </dgm:t>
    </dgm:pt>
    <dgm:pt modelId="{6EB094E5-02D2-4B8F-BB95-70B4C9EE749E}" type="sibTrans" cxnId="{AB6A9073-C079-440E-97FC-AA4745A685CA}">
      <dgm:prSet/>
      <dgm:spPr/>
      <dgm:t>
        <a:bodyPr/>
        <a:lstStyle/>
        <a:p>
          <a:endParaRPr lang="de-AT"/>
        </a:p>
      </dgm:t>
    </dgm:pt>
    <dgm:pt modelId="{54045E8E-A9F9-4BE4-BCB5-552E14D8937C}" type="pres">
      <dgm:prSet presAssocID="{89D45BBB-E520-4AA7-9233-58B822C10772}" presName="linear" presStyleCnt="0">
        <dgm:presLayoutVars>
          <dgm:animLvl val="lvl"/>
          <dgm:resizeHandles val="exact"/>
        </dgm:presLayoutVars>
      </dgm:prSet>
      <dgm:spPr/>
    </dgm:pt>
    <dgm:pt modelId="{4740F0AA-07A9-4215-8FE2-76DCD12D0486}" type="pres">
      <dgm:prSet presAssocID="{ECFDE20C-206C-4AA4-890C-57B0007CC82D}" presName="parentText" presStyleLbl="node1" presStyleIdx="0" presStyleCnt="1" custScaleY="468202" custLinFactNeighborX="-3448">
        <dgm:presLayoutVars>
          <dgm:chMax val="0"/>
          <dgm:bulletEnabled val="1"/>
        </dgm:presLayoutVars>
      </dgm:prSet>
      <dgm:spPr/>
    </dgm:pt>
  </dgm:ptLst>
  <dgm:cxnLst>
    <dgm:cxn modelId="{3D88041A-8471-4094-91D1-8AEB06EA910B}" type="presOf" srcId="{89D45BBB-E520-4AA7-9233-58B822C10772}" destId="{54045E8E-A9F9-4BE4-BCB5-552E14D8937C}" srcOrd="0" destOrd="0" presId="urn:microsoft.com/office/officeart/2005/8/layout/vList2"/>
    <dgm:cxn modelId="{8281D866-C0AF-495C-A859-D1B22AF3F2D8}" type="presOf" srcId="{ECFDE20C-206C-4AA4-890C-57B0007CC82D}" destId="{4740F0AA-07A9-4215-8FE2-76DCD12D0486}" srcOrd="0" destOrd="0" presId="urn:microsoft.com/office/officeart/2005/8/layout/vList2"/>
    <dgm:cxn modelId="{AB6A9073-C079-440E-97FC-AA4745A685CA}" srcId="{89D45BBB-E520-4AA7-9233-58B822C10772}" destId="{ECFDE20C-206C-4AA4-890C-57B0007CC82D}" srcOrd="0" destOrd="0" parTransId="{04032D41-578D-498D-8F01-01FACB0D40E8}" sibTransId="{6EB094E5-02D2-4B8F-BB95-70B4C9EE749E}"/>
    <dgm:cxn modelId="{140E535E-AD91-4FF8-88C6-301B6EC8C70B}" type="presParOf" srcId="{54045E8E-A9F9-4BE4-BCB5-552E14D8937C}" destId="{4740F0AA-07A9-4215-8FE2-76DCD12D048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9D45BBB-E520-4AA7-9233-58B822C10772}"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de-AT"/>
        </a:p>
      </dgm:t>
    </dgm:pt>
    <dgm:pt modelId="{ECFDE20C-206C-4AA4-890C-57B0007CC82D}">
      <dgm:prSet/>
      <dgm:spPr/>
      <dgm:t>
        <a:bodyPr/>
        <a:lstStyle/>
        <a:p>
          <a:pPr rtl="0"/>
          <a:r>
            <a:rPr lang="de-AT" b="0" i="0" baseline="0" dirty="0"/>
            <a:t>Häufiger abgelenkt werden die 16- bis 19-Jährigen, die Mädchen und die Wiener Schüler*innen.</a:t>
          </a:r>
        </a:p>
      </dgm:t>
    </dgm:pt>
    <dgm:pt modelId="{04032D41-578D-498D-8F01-01FACB0D40E8}" type="parTrans" cxnId="{AB6A9073-C079-440E-97FC-AA4745A685CA}">
      <dgm:prSet/>
      <dgm:spPr/>
      <dgm:t>
        <a:bodyPr/>
        <a:lstStyle/>
        <a:p>
          <a:endParaRPr lang="de-AT"/>
        </a:p>
      </dgm:t>
    </dgm:pt>
    <dgm:pt modelId="{6EB094E5-02D2-4B8F-BB95-70B4C9EE749E}" type="sibTrans" cxnId="{AB6A9073-C079-440E-97FC-AA4745A685CA}">
      <dgm:prSet/>
      <dgm:spPr/>
      <dgm:t>
        <a:bodyPr/>
        <a:lstStyle/>
        <a:p>
          <a:endParaRPr lang="de-AT"/>
        </a:p>
      </dgm:t>
    </dgm:pt>
    <dgm:pt modelId="{54045E8E-A9F9-4BE4-BCB5-552E14D8937C}" type="pres">
      <dgm:prSet presAssocID="{89D45BBB-E520-4AA7-9233-58B822C10772}" presName="linear" presStyleCnt="0">
        <dgm:presLayoutVars>
          <dgm:animLvl val="lvl"/>
          <dgm:resizeHandles val="exact"/>
        </dgm:presLayoutVars>
      </dgm:prSet>
      <dgm:spPr/>
    </dgm:pt>
    <dgm:pt modelId="{4740F0AA-07A9-4215-8FE2-76DCD12D0486}" type="pres">
      <dgm:prSet presAssocID="{ECFDE20C-206C-4AA4-890C-57B0007CC82D}" presName="parentText" presStyleLbl="node1" presStyleIdx="0" presStyleCnt="1" custScaleY="96165" custLinFactNeighborX="-3125">
        <dgm:presLayoutVars>
          <dgm:chMax val="0"/>
          <dgm:bulletEnabled val="1"/>
        </dgm:presLayoutVars>
      </dgm:prSet>
      <dgm:spPr/>
    </dgm:pt>
  </dgm:ptLst>
  <dgm:cxnLst>
    <dgm:cxn modelId="{3D88041A-8471-4094-91D1-8AEB06EA910B}" type="presOf" srcId="{89D45BBB-E520-4AA7-9233-58B822C10772}" destId="{54045E8E-A9F9-4BE4-BCB5-552E14D8937C}" srcOrd="0" destOrd="0" presId="urn:microsoft.com/office/officeart/2005/8/layout/vList2"/>
    <dgm:cxn modelId="{8281D866-C0AF-495C-A859-D1B22AF3F2D8}" type="presOf" srcId="{ECFDE20C-206C-4AA4-890C-57B0007CC82D}" destId="{4740F0AA-07A9-4215-8FE2-76DCD12D0486}" srcOrd="0" destOrd="0" presId="urn:microsoft.com/office/officeart/2005/8/layout/vList2"/>
    <dgm:cxn modelId="{AB6A9073-C079-440E-97FC-AA4745A685CA}" srcId="{89D45BBB-E520-4AA7-9233-58B822C10772}" destId="{ECFDE20C-206C-4AA4-890C-57B0007CC82D}" srcOrd="0" destOrd="0" parTransId="{04032D41-578D-498D-8F01-01FACB0D40E8}" sibTransId="{6EB094E5-02D2-4B8F-BB95-70B4C9EE749E}"/>
    <dgm:cxn modelId="{140E535E-AD91-4FF8-88C6-301B6EC8C70B}" type="presParOf" srcId="{54045E8E-A9F9-4BE4-BCB5-552E14D8937C}" destId="{4740F0AA-07A9-4215-8FE2-76DCD12D048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9D45BBB-E520-4AA7-9233-58B822C10772}"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de-AT"/>
        </a:p>
      </dgm:t>
    </dgm:pt>
    <dgm:pt modelId="{ECFDE20C-206C-4AA4-890C-57B0007CC82D}">
      <dgm:prSet/>
      <dgm:spPr/>
      <dgm:t>
        <a:bodyPr/>
        <a:lstStyle/>
        <a:p>
          <a:pPr rtl="0"/>
          <a:r>
            <a:rPr lang="de-AT" b="0" i="0" baseline="0" dirty="0"/>
            <a:t>Vor allem die älteren Schüler*innen haben im letzten Jahr an Lernmotivation eingebüßt.</a:t>
          </a:r>
        </a:p>
      </dgm:t>
    </dgm:pt>
    <dgm:pt modelId="{04032D41-578D-498D-8F01-01FACB0D40E8}" type="parTrans" cxnId="{AB6A9073-C079-440E-97FC-AA4745A685CA}">
      <dgm:prSet/>
      <dgm:spPr/>
      <dgm:t>
        <a:bodyPr/>
        <a:lstStyle/>
        <a:p>
          <a:endParaRPr lang="de-AT"/>
        </a:p>
      </dgm:t>
    </dgm:pt>
    <dgm:pt modelId="{6EB094E5-02D2-4B8F-BB95-70B4C9EE749E}" type="sibTrans" cxnId="{AB6A9073-C079-440E-97FC-AA4745A685CA}">
      <dgm:prSet/>
      <dgm:spPr/>
      <dgm:t>
        <a:bodyPr/>
        <a:lstStyle/>
        <a:p>
          <a:endParaRPr lang="de-AT"/>
        </a:p>
      </dgm:t>
    </dgm:pt>
    <dgm:pt modelId="{54045E8E-A9F9-4BE4-BCB5-552E14D8937C}" type="pres">
      <dgm:prSet presAssocID="{89D45BBB-E520-4AA7-9233-58B822C10772}" presName="linear" presStyleCnt="0">
        <dgm:presLayoutVars>
          <dgm:animLvl val="lvl"/>
          <dgm:resizeHandles val="exact"/>
        </dgm:presLayoutVars>
      </dgm:prSet>
      <dgm:spPr/>
    </dgm:pt>
    <dgm:pt modelId="{4740F0AA-07A9-4215-8FE2-76DCD12D0486}" type="pres">
      <dgm:prSet presAssocID="{ECFDE20C-206C-4AA4-890C-57B0007CC82D}" presName="parentText" presStyleLbl="node1" presStyleIdx="0" presStyleCnt="1" custScaleY="96165" custLinFactNeighborX="-2857">
        <dgm:presLayoutVars>
          <dgm:chMax val="0"/>
          <dgm:bulletEnabled val="1"/>
        </dgm:presLayoutVars>
      </dgm:prSet>
      <dgm:spPr/>
    </dgm:pt>
  </dgm:ptLst>
  <dgm:cxnLst>
    <dgm:cxn modelId="{3D88041A-8471-4094-91D1-8AEB06EA910B}" type="presOf" srcId="{89D45BBB-E520-4AA7-9233-58B822C10772}" destId="{54045E8E-A9F9-4BE4-BCB5-552E14D8937C}" srcOrd="0" destOrd="0" presId="urn:microsoft.com/office/officeart/2005/8/layout/vList2"/>
    <dgm:cxn modelId="{8281D866-C0AF-495C-A859-D1B22AF3F2D8}" type="presOf" srcId="{ECFDE20C-206C-4AA4-890C-57B0007CC82D}" destId="{4740F0AA-07A9-4215-8FE2-76DCD12D0486}" srcOrd="0" destOrd="0" presId="urn:microsoft.com/office/officeart/2005/8/layout/vList2"/>
    <dgm:cxn modelId="{AB6A9073-C079-440E-97FC-AA4745A685CA}" srcId="{89D45BBB-E520-4AA7-9233-58B822C10772}" destId="{ECFDE20C-206C-4AA4-890C-57B0007CC82D}" srcOrd="0" destOrd="0" parTransId="{04032D41-578D-498D-8F01-01FACB0D40E8}" sibTransId="{6EB094E5-02D2-4B8F-BB95-70B4C9EE749E}"/>
    <dgm:cxn modelId="{140E535E-AD91-4FF8-88C6-301B6EC8C70B}" type="presParOf" srcId="{54045E8E-A9F9-4BE4-BCB5-552E14D8937C}" destId="{4740F0AA-07A9-4215-8FE2-76DCD12D048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9D45BBB-E520-4AA7-9233-58B822C10772}"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de-AT"/>
        </a:p>
      </dgm:t>
    </dgm:pt>
    <dgm:pt modelId="{ECFDE20C-206C-4AA4-890C-57B0007CC82D}">
      <dgm:prSet custT="1"/>
      <dgm:spPr/>
      <dgm:t>
        <a:bodyPr/>
        <a:lstStyle/>
        <a:p>
          <a:pPr rtl="0"/>
          <a:r>
            <a:rPr lang="de-AT" sz="1500" b="0" i="0" baseline="0" dirty="0"/>
            <a:t>Das Leistungsniveau der Schüler*innen wurde nach Corona alles in allem offenbar wieder besser.</a:t>
          </a:r>
        </a:p>
      </dgm:t>
    </dgm:pt>
    <dgm:pt modelId="{04032D41-578D-498D-8F01-01FACB0D40E8}" type="parTrans" cxnId="{AB6A9073-C079-440E-97FC-AA4745A685CA}">
      <dgm:prSet/>
      <dgm:spPr/>
      <dgm:t>
        <a:bodyPr/>
        <a:lstStyle/>
        <a:p>
          <a:endParaRPr lang="de-AT"/>
        </a:p>
      </dgm:t>
    </dgm:pt>
    <dgm:pt modelId="{6EB094E5-02D2-4B8F-BB95-70B4C9EE749E}" type="sibTrans" cxnId="{AB6A9073-C079-440E-97FC-AA4745A685CA}">
      <dgm:prSet/>
      <dgm:spPr/>
      <dgm:t>
        <a:bodyPr/>
        <a:lstStyle/>
        <a:p>
          <a:endParaRPr lang="de-AT"/>
        </a:p>
      </dgm:t>
    </dgm:pt>
    <dgm:pt modelId="{54045E8E-A9F9-4BE4-BCB5-552E14D8937C}" type="pres">
      <dgm:prSet presAssocID="{89D45BBB-E520-4AA7-9233-58B822C10772}" presName="linear" presStyleCnt="0">
        <dgm:presLayoutVars>
          <dgm:animLvl val="lvl"/>
          <dgm:resizeHandles val="exact"/>
        </dgm:presLayoutVars>
      </dgm:prSet>
      <dgm:spPr/>
    </dgm:pt>
    <dgm:pt modelId="{4740F0AA-07A9-4215-8FE2-76DCD12D0486}" type="pres">
      <dgm:prSet presAssocID="{ECFDE20C-206C-4AA4-890C-57B0007CC82D}" presName="parentText" presStyleLbl="node1" presStyleIdx="0" presStyleCnt="1" custScaleY="96165" custLinFactNeighborX="-14149" custLinFactNeighborY="-21200">
        <dgm:presLayoutVars>
          <dgm:chMax val="0"/>
          <dgm:bulletEnabled val="1"/>
        </dgm:presLayoutVars>
      </dgm:prSet>
      <dgm:spPr/>
    </dgm:pt>
  </dgm:ptLst>
  <dgm:cxnLst>
    <dgm:cxn modelId="{3D88041A-8471-4094-91D1-8AEB06EA910B}" type="presOf" srcId="{89D45BBB-E520-4AA7-9233-58B822C10772}" destId="{54045E8E-A9F9-4BE4-BCB5-552E14D8937C}" srcOrd="0" destOrd="0" presId="urn:microsoft.com/office/officeart/2005/8/layout/vList2"/>
    <dgm:cxn modelId="{8281D866-C0AF-495C-A859-D1B22AF3F2D8}" type="presOf" srcId="{ECFDE20C-206C-4AA4-890C-57B0007CC82D}" destId="{4740F0AA-07A9-4215-8FE2-76DCD12D0486}" srcOrd="0" destOrd="0" presId="urn:microsoft.com/office/officeart/2005/8/layout/vList2"/>
    <dgm:cxn modelId="{AB6A9073-C079-440E-97FC-AA4745A685CA}" srcId="{89D45BBB-E520-4AA7-9233-58B822C10772}" destId="{ECFDE20C-206C-4AA4-890C-57B0007CC82D}" srcOrd="0" destOrd="0" parTransId="{04032D41-578D-498D-8F01-01FACB0D40E8}" sibTransId="{6EB094E5-02D2-4B8F-BB95-70B4C9EE749E}"/>
    <dgm:cxn modelId="{140E535E-AD91-4FF8-88C6-301B6EC8C70B}" type="presParOf" srcId="{54045E8E-A9F9-4BE4-BCB5-552E14D8937C}" destId="{4740F0AA-07A9-4215-8FE2-76DCD12D048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9D45BBB-E520-4AA7-9233-58B822C10772}"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de-AT"/>
        </a:p>
      </dgm:t>
    </dgm:pt>
    <dgm:pt modelId="{ECFDE20C-206C-4AA4-890C-57B0007CC82D}">
      <dgm:prSet/>
      <dgm:spPr/>
      <dgm:t>
        <a:bodyPr/>
        <a:lstStyle/>
        <a:p>
          <a:pPr rtl="0"/>
          <a:r>
            <a:rPr lang="de-AT" b="0" i="0" baseline="0" dirty="0"/>
            <a:t>Die einen wurden aufgeschlossener für das Weltgeschehen, die anderen ängstlich und verunsichert. Nur für 6 Prozent der Schüler*innen hat sich im letzten Jahr nichts verändert.</a:t>
          </a:r>
        </a:p>
      </dgm:t>
    </dgm:pt>
    <dgm:pt modelId="{04032D41-578D-498D-8F01-01FACB0D40E8}" type="parTrans" cxnId="{AB6A9073-C079-440E-97FC-AA4745A685CA}">
      <dgm:prSet/>
      <dgm:spPr/>
      <dgm:t>
        <a:bodyPr/>
        <a:lstStyle/>
        <a:p>
          <a:endParaRPr lang="de-AT"/>
        </a:p>
      </dgm:t>
    </dgm:pt>
    <dgm:pt modelId="{6EB094E5-02D2-4B8F-BB95-70B4C9EE749E}" type="sibTrans" cxnId="{AB6A9073-C079-440E-97FC-AA4745A685CA}">
      <dgm:prSet/>
      <dgm:spPr/>
      <dgm:t>
        <a:bodyPr/>
        <a:lstStyle/>
        <a:p>
          <a:endParaRPr lang="de-AT"/>
        </a:p>
      </dgm:t>
    </dgm:pt>
    <dgm:pt modelId="{54045E8E-A9F9-4BE4-BCB5-552E14D8937C}" type="pres">
      <dgm:prSet presAssocID="{89D45BBB-E520-4AA7-9233-58B822C10772}" presName="linear" presStyleCnt="0">
        <dgm:presLayoutVars>
          <dgm:animLvl val="lvl"/>
          <dgm:resizeHandles val="exact"/>
        </dgm:presLayoutVars>
      </dgm:prSet>
      <dgm:spPr/>
    </dgm:pt>
    <dgm:pt modelId="{4740F0AA-07A9-4215-8FE2-76DCD12D0486}" type="pres">
      <dgm:prSet presAssocID="{ECFDE20C-206C-4AA4-890C-57B0007CC82D}" presName="parentText" presStyleLbl="node1" presStyleIdx="0" presStyleCnt="1" custScaleY="112833" custLinFactNeighborX="-15485" custLinFactNeighborY="1026">
        <dgm:presLayoutVars>
          <dgm:chMax val="0"/>
          <dgm:bulletEnabled val="1"/>
        </dgm:presLayoutVars>
      </dgm:prSet>
      <dgm:spPr/>
    </dgm:pt>
  </dgm:ptLst>
  <dgm:cxnLst>
    <dgm:cxn modelId="{3D88041A-8471-4094-91D1-8AEB06EA910B}" type="presOf" srcId="{89D45BBB-E520-4AA7-9233-58B822C10772}" destId="{54045E8E-A9F9-4BE4-BCB5-552E14D8937C}" srcOrd="0" destOrd="0" presId="urn:microsoft.com/office/officeart/2005/8/layout/vList2"/>
    <dgm:cxn modelId="{8281D866-C0AF-495C-A859-D1B22AF3F2D8}" type="presOf" srcId="{ECFDE20C-206C-4AA4-890C-57B0007CC82D}" destId="{4740F0AA-07A9-4215-8FE2-76DCD12D0486}" srcOrd="0" destOrd="0" presId="urn:microsoft.com/office/officeart/2005/8/layout/vList2"/>
    <dgm:cxn modelId="{AB6A9073-C079-440E-97FC-AA4745A685CA}" srcId="{89D45BBB-E520-4AA7-9233-58B822C10772}" destId="{ECFDE20C-206C-4AA4-890C-57B0007CC82D}" srcOrd="0" destOrd="0" parTransId="{04032D41-578D-498D-8F01-01FACB0D40E8}" sibTransId="{6EB094E5-02D2-4B8F-BB95-70B4C9EE749E}"/>
    <dgm:cxn modelId="{140E535E-AD91-4FF8-88C6-301B6EC8C70B}" type="presParOf" srcId="{54045E8E-A9F9-4BE4-BCB5-552E14D8937C}" destId="{4740F0AA-07A9-4215-8FE2-76DCD12D048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89D45BBB-E520-4AA7-9233-58B822C10772}"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de-AT"/>
        </a:p>
      </dgm:t>
    </dgm:pt>
    <dgm:pt modelId="{ECFDE20C-206C-4AA4-890C-57B0007CC82D}">
      <dgm:prSet/>
      <dgm:spPr/>
      <dgm:t>
        <a:bodyPr/>
        <a:lstStyle/>
        <a:p>
          <a:pPr rtl="0"/>
          <a:r>
            <a:rPr lang="de-AT" b="0" i="0" baseline="0" dirty="0"/>
            <a:t>Auch der Freizeitstress ist nach Corona zurückgekehrt und stört beim Lernen.</a:t>
          </a:r>
        </a:p>
      </dgm:t>
    </dgm:pt>
    <dgm:pt modelId="{04032D41-578D-498D-8F01-01FACB0D40E8}" type="parTrans" cxnId="{AB6A9073-C079-440E-97FC-AA4745A685CA}">
      <dgm:prSet/>
      <dgm:spPr/>
      <dgm:t>
        <a:bodyPr/>
        <a:lstStyle/>
        <a:p>
          <a:endParaRPr lang="de-AT"/>
        </a:p>
      </dgm:t>
    </dgm:pt>
    <dgm:pt modelId="{6EB094E5-02D2-4B8F-BB95-70B4C9EE749E}" type="sibTrans" cxnId="{AB6A9073-C079-440E-97FC-AA4745A685CA}">
      <dgm:prSet/>
      <dgm:spPr/>
      <dgm:t>
        <a:bodyPr/>
        <a:lstStyle/>
        <a:p>
          <a:endParaRPr lang="de-AT"/>
        </a:p>
      </dgm:t>
    </dgm:pt>
    <dgm:pt modelId="{54045E8E-A9F9-4BE4-BCB5-552E14D8937C}" type="pres">
      <dgm:prSet presAssocID="{89D45BBB-E520-4AA7-9233-58B822C10772}" presName="linear" presStyleCnt="0">
        <dgm:presLayoutVars>
          <dgm:animLvl val="lvl"/>
          <dgm:resizeHandles val="exact"/>
        </dgm:presLayoutVars>
      </dgm:prSet>
      <dgm:spPr/>
    </dgm:pt>
    <dgm:pt modelId="{4740F0AA-07A9-4215-8FE2-76DCD12D0486}" type="pres">
      <dgm:prSet presAssocID="{ECFDE20C-206C-4AA4-890C-57B0007CC82D}" presName="parentText" presStyleLbl="node1" presStyleIdx="0" presStyleCnt="1" custScaleY="96165" custLinFactNeighborX="13132" custLinFactNeighborY="-33336">
        <dgm:presLayoutVars>
          <dgm:chMax val="0"/>
          <dgm:bulletEnabled val="1"/>
        </dgm:presLayoutVars>
      </dgm:prSet>
      <dgm:spPr/>
    </dgm:pt>
  </dgm:ptLst>
  <dgm:cxnLst>
    <dgm:cxn modelId="{3D88041A-8471-4094-91D1-8AEB06EA910B}" type="presOf" srcId="{89D45BBB-E520-4AA7-9233-58B822C10772}" destId="{54045E8E-A9F9-4BE4-BCB5-552E14D8937C}" srcOrd="0" destOrd="0" presId="urn:microsoft.com/office/officeart/2005/8/layout/vList2"/>
    <dgm:cxn modelId="{8281D866-C0AF-495C-A859-D1B22AF3F2D8}" type="presOf" srcId="{ECFDE20C-206C-4AA4-890C-57B0007CC82D}" destId="{4740F0AA-07A9-4215-8FE2-76DCD12D0486}" srcOrd="0" destOrd="0" presId="urn:microsoft.com/office/officeart/2005/8/layout/vList2"/>
    <dgm:cxn modelId="{AB6A9073-C079-440E-97FC-AA4745A685CA}" srcId="{89D45BBB-E520-4AA7-9233-58B822C10772}" destId="{ECFDE20C-206C-4AA4-890C-57B0007CC82D}" srcOrd="0" destOrd="0" parTransId="{04032D41-578D-498D-8F01-01FACB0D40E8}" sibTransId="{6EB094E5-02D2-4B8F-BB95-70B4C9EE749E}"/>
    <dgm:cxn modelId="{140E535E-AD91-4FF8-88C6-301B6EC8C70B}" type="presParOf" srcId="{54045E8E-A9F9-4BE4-BCB5-552E14D8937C}" destId="{4740F0AA-07A9-4215-8FE2-76DCD12D048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9D45BBB-E520-4AA7-9233-58B822C10772}" type="doc">
      <dgm:prSet loTypeId="urn:microsoft.com/office/officeart/2005/8/layout/vList2" loCatId="list" qsTypeId="urn:microsoft.com/office/officeart/2005/8/quickstyle/simple1" qsCatId="simple" csTypeId="urn:microsoft.com/office/officeart/2005/8/colors/accent3_2" csCatId="accent3" phldr="1"/>
      <dgm:spPr/>
      <dgm:t>
        <a:bodyPr/>
        <a:lstStyle/>
        <a:p>
          <a:endParaRPr lang="de-AT"/>
        </a:p>
      </dgm:t>
    </dgm:pt>
    <dgm:pt modelId="{ECFDE20C-206C-4AA4-890C-57B0007CC82D}">
      <dgm:prSet/>
      <dgm:spPr/>
      <dgm:t>
        <a:bodyPr/>
        <a:lstStyle/>
        <a:p>
          <a:pPr rtl="0"/>
          <a:r>
            <a:rPr lang="de-AT" b="0" i="0" baseline="0" dirty="0"/>
            <a:t>Am ehesten sind Mädchen und 16- bis 19-Jährige bereit, über unangenehme Gefühle beim Lernen zu reden.</a:t>
          </a:r>
        </a:p>
      </dgm:t>
    </dgm:pt>
    <dgm:pt modelId="{04032D41-578D-498D-8F01-01FACB0D40E8}" type="parTrans" cxnId="{AB6A9073-C079-440E-97FC-AA4745A685CA}">
      <dgm:prSet/>
      <dgm:spPr/>
      <dgm:t>
        <a:bodyPr/>
        <a:lstStyle/>
        <a:p>
          <a:endParaRPr lang="de-AT"/>
        </a:p>
      </dgm:t>
    </dgm:pt>
    <dgm:pt modelId="{6EB094E5-02D2-4B8F-BB95-70B4C9EE749E}" type="sibTrans" cxnId="{AB6A9073-C079-440E-97FC-AA4745A685CA}">
      <dgm:prSet/>
      <dgm:spPr/>
      <dgm:t>
        <a:bodyPr/>
        <a:lstStyle/>
        <a:p>
          <a:endParaRPr lang="de-AT"/>
        </a:p>
      </dgm:t>
    </dgm:pt>
    <dgm:pt modelId="{54045E8E-A9F9-4BE4-BCB5-552E14D8937C}" type="pres">
      <dgm:prSet presAssocID="{89D45BBB-E520-4AA7-9233-58B822C10772}" presName="linear" presStyleCnt="0">
        <dgm:presLayoutVars>
          <dgm:animLvl val="lvl"/>
          <dgm:resizeHandles val="exact"/>
        </dgm:presLayoutVars>
      </dgm:prSet>
      <dgm:spPr/>
    </dgm:pt>
    <dgm:pt modelId="{4740F0AA-07A9-4215-8FE2-76DCD12D0486}" type="pres">
      <dgm:prSet presAssocID="{ECFDE20C-206C-4AA4-890C-57B0007CC82D}" presName="parentText" presStyleLbl="node1" presStyleIdx="0" presStyleCnt="1" custScaleY="96165" custLinFactNeighborX="-20000" custLinFactNeighborY="-4591">
        <dgm:presLayoutVars>
          <dgm:chMax val="0"/>
          <dgm:bulletEnabled val="1"/>
        </dgm:presLayoutVars>
      </dgm:prSet>
      <dgm:spPr/>
    </dgm:pt>
  </dgm:ptLst>
  <dgm:cxnLst>
    <dgm:cxn modelId="{3D88041A-8471-4094-91D1-8AEB06EA910B}" type="presOf" srcId="{89D45BBB-E520-4AA7-9233-58B822C10772}" destId="{54045E8E-A9F9-4BE4-BCB5-552E14D8937C}" srcOrd="0" destOrd="0" presId="urn:microsoft.com/office/officeart/2005/8/layout/vList2"/>
    <dgm:cxn modelId="{8281D866-C0AF-495C-A859-D1B22AF3F2D8}" type="presOf" srcId="{ECFDE20C-206C-4AA4-890C-57B0007CC82D}" destId="{4740F0AA-07A9-4215-8FE2-76DCD12D0486}" srcOrd="0" destOrd="0" presId="urn:microsoft.com/office/officeart/2005/8/layout/vList2"/>
    <dgm:cxn modelId="{AB6A9073-C079-440E-97FC-AA4745A685CA}" srcId="{89D45BBB-E520-4AA7-9233-58B822C10772}" destId="{ECFDE20C-206C-4AA4-890C-57B0007CC82D}" srcOrd="0" destOrd="0" parTransId="{04032D41-578D-498D-8F01-01FACB0D40E8}" sibTransId="{6EB094E5-02D2-4B8F-BB95-70B4C9EE749E}"/>
    <dgm:cxn modelId="{140E535E-AD91-4FF8-88C6-301B6EC8C70B}" type="presParOf" srcId="{54045E8E-A9F9-4BE4-BCB5-552E14D8937C}" destId="{4740F0AA-07A9-4215-8FE2-76DCD12D0486}" srcOrd="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0F0AA-07A9-4215-8FE2-76DCD12D0486}">
      <dsp:nvSpPr>
        <dsp:cNvPr id="0" name=""/>
        <dsp:cNvSpPr/>
      </dsp:nvSpPr>
      <dsp:spPr>
        <a:xfrm>
          <a:off x="0" y="100695"/>
          <a:ext cx="2304256" cy="116676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de-AT" sz="1600" b="0" i="0" kern="1200" baseline="0" dirty="0"/>
            <a:t>Besonders besorgt sind die 16- bis 19-Jährigen, die Mädchen und die Wiener Schüler*innen.</a:t>
          </a:r>
        </a:p>
      </dsp:txBody>
      <dsp:txXfrm>
        <a:off x="56957" y="157652"/>
        <a:ext cx="2190342" cy="105284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0F0AA-07A9-4215-8FE2-76DCD12D0486}">
      <dsp:nvSpPr>
        <dsp:cNvPr id="0" name=""/>
        <dsp:cNvSpPr/>
      </dsp:nvSpPr>
      <dsp:spPr>
        <a:xfrm>
          <a:off x="0" y="36003"/>
          <a:ext cx="2376264" cy="1368153"/>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de-AT" sz="1600" b="0" i="0" kern="1200" baseline="0" dirty="0"/>
            <a:t>62,8 Prozent der Schüler*innen wünschen sich, dass in der Schule häufiger über die aktuellen Krisenthemen gesprochen wird.</a:t>
          </a:r>
        </a:p>
      </dsp:txBody>
      <dsp:txXfrm>
        <a:off x="66788" y="102791"/>
        <a:ext cx="2242688" cy="123457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0F0AA-07A9-4215-8FE2-76DCD12D0486}">
      <dsp:nvSpPr>
        <dsp:cNvPr id="0" name=""/>
        <dsp:cNvSpPr/>
      </dsp:nvSpPr>
      <dsp:spPr>
        <a:xfrm>
          <a:off x="0" y="70939"/>
          <a:ext cx="2134350" cy="133215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rtl="0">
            <a:lnSpc>
              <a:spcPct val="90000"/>
            </a:lnSpc>
            <a:spcBef>
              <a:spcPct val="0"/>
            </a:spcBef>
            <a:spcAft>
              <a:spcPct val="35000"/>
            </a:spcAft>
            <a:buNone/>
          </a:pPr>
          <a:r>
            <a:rPr lang="de-AT" sz="1500" b="0" i="0" kern="1200" baseline="0" dirty="0"/>
            <a:t>Häufiger abgelenkt werden die 16- bis 19-Jährigen, die Mädchen und die Wiener Schüler*innen.</a:t>
          </a:r>
        </a:p>
      </dsp:txBody>
      <dsp:txXfrm>
        <a:off x="65030" y="135969"/>
        <a:ext cx="2004290" cy="12020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0F0AA-07A9-4215-8FE2-76DCD12D0486}">
      <dsp:nvSpPr>
        <dsp:cNvPr id="0" name=""/>
        <dsp:cNvSpPr/>
      </dsp:nvSpPr>
      <dsp:spPr>
        <a:xfrm>
          <a:off x="0" y="37124"/>
          <a:ext cx="2520280" cy="1581933"/>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l" defTabSz="800100" rtl="0">
            <a:lnSpc>
              <a:spcPct val="90000"/>
            </a:lnSpc>
            <a:spcBef>
              <a:spcPct val="0"/>
            </a:spcBef>
            <a:spcAft>
              <a:spcPct val="35000"/>
            </a:spcAft>
            <a:buNone/>
          </a:pPr>
          <a:r>
            <a:rPr lang="de-AT" sz="1800" b="0" i="0" kern="1200" baseline="0" dirty="0"/>
            <a:t>Vor allem die älteren Schüler*innen haben im letzten Jahr an Lernmotivation eingebüßt.</a:t>
          </a:r>
        </a:p>
      </dsp:txBody>
      <dsp:txXfrm>
        <a:off x="77224" y="114348"/>
        <a:ext cx="2365832" cy="142748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0F0AA-07A9-4215-8FE2-76DCD12D0486}">
      <dsp:nvSpPr>
        <dsp:cNvPr id="0" name=""/>
        <dsp:cNvSpPr/>
      </dsp:nvSpPr>
      <dsp:spPr>
        <a:xfrm>
          <a:off x="0" y="0"/>
          <a:ext cx="2447999" cy="1170135"/>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rtl="0">
            <a:lnSpc>
              <a:spcPct val="90000"/>
            </a:lnSpc>
            <a:spcBef>
              <a:spcPct val="0"/>
            </a:spcBef>
            <a:spcAft>
              <a:spcPct val="35000"/>
            </a:spcAft>
            <a:buNone/>
          </a:pPr>
          <a:r>
            <a:rPr lang="de-AT" sz="1500" b="0" i="0" kern="1200" baseline="0" dirty="0"/>
            <a:t>Das Leistungsniveau der Schüler*innen wurde nach Corona alles in allem offenbar wieder besser.</a:t>
          </a:r>
        </a:p>
      </dsp:txBody>
      <dsp:txXfrm>
        <a:off x="57121" y="57121"/>
        <a:ext cx="2333757" cy="105589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0F0AA-07A9-4215-8FE2-76DCD12D0486}">
      <dsp:nvSpPr>
        <dsp:cNvPr id="0" name=""/>
        <dsp:cNvSpPr/>
      </dsp:nvSpPr>
      <dsp:spPr>
        <a:xfrm>
          <a:off x="0" y="36004"/>
          <a:ext cx="2664295" cy="1980219"/>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rtl="0">
            <a:lnSpc>
              <a:spcPct val="90000"/>
            </a:lnSpc>
            <a:spcBef>
              <a:spcPct val="0"/>
            </a:spcBef>
            <a:spcAft>
              <a:spcPct val="35000"/>
            </a:spcAft>
            <a:buNone/>
          </a:pPr>
          <a:r>
            <a:rPr lang="de-AT" sz="1500" b="0" i="0" kern="1200" baseline="0" dirty="0"/>
            <a:t>Die einen wurden aufgeschlossener für das Weltgeschehen, die anderen ängstlich und verunsichert. Nur für 6 Prozent der Schüler*innen hat sich im letzten Jahr nichts verändert.</a:t>
          </a:r>
        </a:p>
      </dsp:txBody>
      <dsp:txXfrm>
        <a:off x="96666" y="132670"/>
        <a:ext cx="2470963" cy="1786887"/>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0F0AA-07A9-4215-8FE2-76DCD12D0486}">
      <dsp:nvSpPr>
        <dsp:cNvPr id="0" name=""/>
        <dsp:cNvSpPr/>
      </dsp:nvSpPr>
      <dsp:spPr>
        <a:xfrm>
          <a:off x="0" y="0"/>
          <a:ext cx="2304256" cy="1166760"/>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l" defTabSz="711200" rtl="0">
            <a:lnSpc>
              <a:spcPct val="90000"/>
            </a:lnSpc>
            <a:spcBef>
              <a:spcPct val="0"/>
            </a:spcBef>
            <a:spcAft>
              <a:spcPct val="35000"/>
            </a:spcAft>
            <a:buNone/>
          </a:pPr>
          <a:r>
            <a:rPr lang="de-AT" sz="1600" b="0" i="0" kern="1200" baseline="0" dirty="0"/>
            <a:t>Auch der Freizeitstress ist nach Corona zurückgekehrt und stört beim Lernen.</a:t>
          </a:r>
        </a:p>
      </dsp:txBody>
      <dsp:txXfrm>
        <a:off x="56957" y="56957"/>
        <a:ext cx="2190342" cy="1052846"/>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0F0AA-07A9-4215-8FE2-76DCD12D0486}">
      <dsp:nvSpPr>
        <dsp:cNvPr id="0" name=""/>
        <dsp:cNvSpPr/>
      </dsp:nvSpPr>
      <dsp:spPr>
        <a:xfrm>
          <a:off x="0" y="0"/>
          <a:ext cx="2160240" cy="1332154"/>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rtl="0">
            <a:lnSpc>
              <a:spcPct val="90000"/>
            </a:lnSpc>
            <a:spcBef>
              <a:spcPct val="0"/>
            </a:spcBef>
            <a:spcAft>
              <a:spcPct val="35000"/>
            </a:spcAft>
            <a:buNone/>
          </a:pPr>
          <a:r>
            <a:rPr lang="de-AT" sz="1500" b="0" i="0" kern="1200" baseline="0" dirty="0"/>
            <a:t>Am ehesten sind Mädchen und 16- bis 19-Jährige bereit, über unangenehme Gefühle beim Lernen zu reden.</a:t>
          </a:r>
        </a:p>
      </dsp:txBody>
      <dsp:txXfrm>
        <a:off x="65030" y="65030"/>
        <a:ext cx="2030180" cy="1202094"/>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579297600"/>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1" y="1"/>
            <a:ext cx="2946400" cy="496889"/>
          </a:xfrm>
          <a:prstGeom prst="rect">
            <a:avLst/>
          </a:prstGeom>
        </p:spPr>
        <p:txBody>
          <a:bodyPr vert="horz" lIns="91428" tIns="45714" rIns="91428" bIns="45714" rtlCol="0"/>
          <a:lstStyle>
            <a:lvl1pPr algn="l">
              <a:defRPr sz="1200"/>
            </a:lvl1pPr>
          </a:lstStyle>
          <a:p>
            <a:endParaRPr lang="de-AT" dirty="0"/>
          </a:p>
        </p:txBody>
      </p:sp>
      <p:sp>
        <p:nvSpPr>
          <p:cNvPr id="3" name="Datumsplatzhalter 2"/>
          <p:cNvSpPr>
            <a:spLocks noGrp="1"/>
          </p:cNvSpPr>
          <p:nvPr>
            <p:ph type="dt" idx="1"/>
          </p:nvPr>
        </p:nvSpPr>
        <p:spPr>
          <a:xfrm>
            <a:off x="3849690" y="1"/>
            <a:ext cx="2946400" cy="496889"/>
          </a:xfrm>
          <a:prstGeom prst="rect">
            <a:avLst/>
          </a:prstGeom>
        </p:spPr>
        <p:txBody>
          <a:bodyPr vert="horz" lIns="91428" tIns="45714" rIns="91428" bIns="45714" rtlCol="0"/>
          <a:lstStyle>
            <a:lvl1pPr algn="r">
              <a:defRPr sz="1200"/>
            </a:lvl1pPr>
          </a:lstStyle>
          <a:p>
            <a:fld id="{9DEC2918-76F0-49B4-8B7B-1D2A952FD93F}" type="datetimeFigureOut">
              <a:rPr lang="de-AT" smtClean="0"/>
              <a:pPr/>
              <a:t>18.11.2022</a:t>
            </a:fld>
            <a:endParaRPr lang="de-AT" dirty="0"/>
          </a:p>
        </p:txBody>
      </p:sp>
      <p:sp>
        <p:nvSpPr>
          <p:cNvPr id="4" name="Folienbildplatzhalter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28" tIns="45714" rIns="91428" bIns="45714" rtlCol="0" anchor="ctr"/>
          <a:lstStyle/>
          <a:p>
            <a:endParaRPr lang="de-AT" dirty="0"/>
          </a:p>
        </p:txBody>
      </p:sp>
      <p:sp>
        <p:nvSpPr>
          <p:cNvPr id="5" name="Notizenplatzhalter 4"/>
          <p:cNvSpPr>
            <a:spLocks noGrp="1"/>
          </p:cNvSpPr>
          <p:nvPr>
            <p:ph type="body" sz="quarter" idx="3"/>
          </p:nvPr>
        </p:nvSpPr>
        <p:spPr>
          <a:xfrm>
            <a:off x="679451" y="4714882"/>
            <a:ext cx="5438774" cy="4467225"/>
          </a:xfrm>
          <a:prstGeom prst="rect">
            <a:avLst/>
          </a:prstGeom>
        </p:spPr>
        <p:txBody>
          <a:bodyPr vert="horz" lIns="91428" tIns="45714" rIns="91428" bIns="45714"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6" name="Fußzeilenplatzhalter 5"/>
          <p:cNvSpPr>
            <a:spLocks noGrp="1"/>
          </p:cNvSpPr>
          <p:nvPr>
            <p:ph type="ftr" sz="quarter" idx="4"/>
          </p:nvPr>
        </p:nvSpPr>
        <p:spPr>
          <a:xfrm>
            <a:off x="1" y="9428164"/>
            <a:ext cx="2946400" cy="496887"/>
          </a:xfrm>
          <a:prstGeom prst="rect">
            <a:avLst/>
          </a:prstGeom>
        </p:spPr>
        <p:txBody>
          <a:bodyPr vert="horz" lIns="91428" tIns="45714" rIns="91428" bIns="45714" rtlCol="0" anchor="b"/>
          <a:lstStyle>
            <a:lvl1pPr algn="l">
              <a:defRPr sz="1200"/>
            </a:lvl1pPr>
          </a:lstStyle>
          <a:p>
            <a:endParaRPr lang="de-AT" dirty="0"/>
          </a:p>
        </p:txBody>
      </p:sp>
      <p:sp>
        <p:nvSpPr>
          <p:cNvPr id="7" name="Foliennummernplatzhalter 6"/>
          <p:cNvSpPr>
            <a:spLocks noGrp="1"/>
          </p:cNvSpPr>
          <p:nvPr>
            <p:ph type="sldNum" sz="quarter" idx="5"/>
          </p:nvPr>
        </p:nvSpPr>
        <p:spPr>
          <a:xfrm>
            <a:off x="3849690" y="9428164"/>
            <a:ext cx="2946400" cy="496887"/>
          </a:xfrm>
          <a:prstGeom prst="rect">
            <a:avLst/>
          </a:prstGeom>
        </p:spPr>
        <p:txBody>
          <a:bodyPr vert="horz" lIns="91428" tIns="45714" rIns="91428" bIns="45714" rtlCol="0" anchor="b"/>
          <a:lstStyle>
            <a:lvl1pPr algn="r">
              <a:defRPr sz="1200"/>
            </a:lvl1pPr>
          </a:lstStyle>
          <a:p>
            <a:fld id="{0EB04B89-7D8D-4ACB-9FE0-22A733FDE935}" type="slidenum">
              <a:rPr lang="de-AT" smtClean="0"/>
              <a:pPr/>
              <a:t>‹Nr.›</a:t>
            </a:fld>
            <a:endParaRPr lang="de-AT" dirty="0"/>
          </a:p>
        </p:txBody>
      </p:sp>
    </p:spTree>
    <p:extLst>
      <p:ext uri="{BB962C8B-B14F-4D97-AF65-F5344CB8AC3E}">
        <p14:creationId xmlns:p14="http://schemas.microsoft.com/office/powerpoint/2010/main" val="3635174307"/>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0488" y="744538"/>
            <a:ext cx="6616700" cy="3722687"/>
          </a:xfrm>
        </p:spPr>
      </p:sp>
      <p:sp>
        <p:nvSpPr>
          <p:cNvPr id="3" name="Notizenplatzhalter 2"/>
          <p:cNvSpPr>
            <a:spLocks noGrp="1"/>
          </p:cNvSpPr>
          <p:nvPr>
            <p:ph type="body" idx="1"/>
          </p:nvPr>
        </p:nvSpPr>
        <p:spPr/>
        <p:txBody>
          <a:bodyPr>
            <a:normAutofit/>
          </a:bodyPr>
          <a:lstStyle/>
          <a:p>
            <a:endParaRPr lang="de-AT" dirty="0"/>
          </a:p>
        </p:txBody>
      </p:sp>
    </p:spTree>
    <p:extLst>
      <p:ext uri="{BB962C8B-B14F-4D97-AF65-F5344CB8AC3E}">
        <p14:creationId xmlns:p14="http://schemas.microsoft.com/office/powerpoint/2010/main" val="31218992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0488" y="744538"/>
            <a:ext cx="6616700" cy="3722687"/>
          </a:xfrm>
        </p:spPr>
      </p:sp>
      <p:sp>
        <p:nvSpPr>
          <p:cNvPr id="3" name="Notizenplatzhalter 2"/>
          <p:cNvSpPr>
            <a:spLocks noGrp="1"/>
          </p:cNvSpPr>
          <p:nvPr>
            <p:ph type="body" idx="1"/>
          </p:nvPr>
        </p:nvSpPr>
        <p:spPr/>
        <p:txBody>
          <a:bodyPr>
            <a:normAutofit/>
          </a:bodyPr>
          <a:lstStyle/>
          <a:p>
            <a:endParaRPr lang="de-AT"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a:xfrm>
            <a:off x="90488" y="744538"/>
            <a:ext cx="6616700" cy="3722687"/>
          </a:xfrm>
        </p:spPr>
      </p:sp>
      <p:sp>
        <p:nvSpPr>
          <p:cNvPr id="3" name="Notizenplatzhalter 2"/>
          <p:cNvSpPr>
            <a:spLocks noGrp="1"/>
          </p:cNvSpPr>
          <p:nvPr>
            <p:ph type="body" idx="1"/>
          </p:nvPr>
        </p:nvSpPr>
        <p:spPr/>
        <p:txBody>
          <a:bodyPr>
            <a:normAutofit/>
          </a:bodyPr>
          <a:lstStyle/>
          <a:p>
            <a:endParaRPr lang="de-AT" dirty="0"/>
          </a:p>
        </p:txBody>
      </p:sp>
    </p:spTree>
    <p:extLst>
      <p:ext uri="{BB962C8B-B14F-4D97-AF65-F5344CB8AC3E}">
        <p14:creationId xmlns:p14="http://schemas.microsoft.com/office/powerpoint/2010/main" val="1669339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elfolie">
    <p:spTree>
      <p:nvGrpSpPr>
        <p:cNvPr id="1" name=""/>
        <p:cNvGrpSpPr/>
        <p:nvPr/>
      </p:nvGrpSpPr>
      <p:grpSpPr>
        <a:xfrm>
          <a:off x="0" y="0"/>
          <a:ext cx="0" cy="0"/>
          <a:chOff x="0" y="0"/>
          <a:chExt cx="0" cy="0"/>
        </a:xfrm>
      </p:grpSpPr>
      <p:sp>
        <p:nvSpPr>
          <p:cNvPr id="3" name="Untertitel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de-DE"/>
              <a:t>Formatvorlage des Untertitelmasters durch Klicken bearbeiten</a:t>
            </a:r>
            <a:endParaRPr lang="de-A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Vertikaler Textplatzhalter 2"/>
          <p:cNvSpPr>
            <a:spLocks noGrp="1"/>
          </p:cNvSpPr>
          <p:nvPr>
            <p:ph type="body" orient="vert" idx="1"/>
          </p:nvPr>
        </p:nvSpPr>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4FC30AF7-D60D-4D5A-AE9E-F2E1C4D8CD7E}" type="datetime1">
              <a:rPr lang="de-AT" smtClean="0"/>
              <a:t>18.11.2022</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D78B4037-3D67-43F0-B8D0-9F19A9762E8B}" type="slidenum">
              <a:rPr lang="de-AT" smtClean="0"/>
              <a:pPr/>
              <a:t>‹Nr.›</a:t>
            </a:fld>
            <a:endParaRPr lang="de-AT"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p:cNvSpPr>
            <a:spLocks noGrp="1"/>
          </p:cNvSpPr>
          <p:nvPr>
            <p:ph type="title" orient="vert"/>
          </p:nvPr>
        </p:nvSpPr>
        <p:spPr>
          <a:xfrm>
            <a:off x="8839200" y="274639"/>
            <a:ext cx="2743200" cy="5851525"/>
          </a:xfrm>
        </p:spPr>
        <p:txBody>
          <a:bodyPr vert="eaVert"/>
          <a:lstStyle/>
          <a:p>
            <a:r>
              <a:rPr lang="de-DE"/>
              <a:t>Titelmasterformat durch Klicken bearbeiten</a:t>
            </a:r>
            <a:endParaRPr lang="de-AT"/>
          </a:p>
        </p:txBody>
      </p:sp>
      <p:sp>
        <p:nvSpPr>
          <p:cNvPr id="3" name="Vertikaler Textplatzhalter 2"/>
          <p:cNvSpPr>
            <a:spLocks noGrp="1"/>
          </p:cNvSpPr>
          <p:nvPr>
            <p:ph type="body" orient="vert" idx="1"/>
          </p:nvPr>
        </p:nvSpPr>
        <p:spPr>
          <a:xfrm>
            <a:off x="609600" y="274639"/>
            <a:ext cx="8026400" cy="5851525"/>
          </a:xfrm>
        </p:spPr>
        <p:txBody>
          <a:bodyPr vert="eaVert"/>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7AEB0649-FA9D-4FE1-8970-1AC72FD8BCAF}" type="datetime1">
              <a:rPr lang="de-AT" smtClean="0"/>
              <a:t>18.11.2022</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D78B4037-3D67-43F0-B8D0-9F19A9762E8B}" type="slidenum">
              <a:rPr lang="de-AT" smtClean="0"/>
              <a:pPr/>
              <a:t>‹Nr.›</a:t>
            </a:fld>
            <a:endParaRPr lang="de-AT"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idx="1"/>
          </p:nvPr>
        </p:nvSpPr>
        <p:spPr/>
        <p:txBody>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10"/>
          </p:nvPr>
        </p:nvSpPr>
        <p:spPr/>
        <p:txBody>
          <a:bodyPr/>
          <a:lstStyle/>
          <a:p>
            <a:fld id="{30325843-5B89-4A25-8175-442BE7F1F487}" type="datetime1">
              <a:rPr lang="de-AT" smtClean="0"/>
              <a:t>18.11.2022</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D78B4037-3D67-43F0-B8D0-9F19A9762E8B}" type="slidenum">
              <a:rPr lang="de-AT" smtClean="0"/>
              <a:pPr/>
              <a:t>‹Nr.›</a:t>
            </a:fld>
            <a:endParaRPr lang="de-AT"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963084" y="4406901"/>
            <a:ext cx="10363200" cy="1362075"/>
          </a:xfrm>
        </p:spPr>
        <p:txBody>
          <a:bodyPr anchor="t"/>
          <a:lstStyle>
            <a:lvl1pPr algn="l">
              <a:defRPr sz="4000" b="1" cap="all"/>
            </a:lvl1pPr>
          </a:lstStyle>
          <a:p>
            <a:r>
              <a:rPr lang="de-DE"/>
              <a:t>Titelmasterformat durch Klicken bearbeiten</a:t>
            </a:r>
            <a:endParaRPr lang="de-AT"/>
          </a:p>
        </p:txBody>
      </p:sp>
      <p:sp>
        <p:nvSpPr>
          <p:cNvPr id="3" name="Textplatzhalt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de-DE"/>
              <a:t>Textmasterformate durch Klicken bearbeiten</a:t>
            </a:r>
          </a:p>
        </p:txBody>
      </p:sp>
      <p:sp>
        <p:nvSpPr>
          <p:cNvPr id="4" name="Datumsplatzhalter 3"/>
          <p:cNvSpPr>
            <a:spLocks noGrp="1"/>
          </p:cNvSpPr>
          <p:nvPr>
            <p:ph type="dt" sz="half" idx="10"/>
          </p:nvPr>
        </p:nvSpPr>
        <p:spPr/>
        <p:txBody>
          <a:bodyPr/>
          <a:lstStyle/>
          <a:p>
            <a:fld id="{343DAB3B-9F2E-41CE-986B-6B9710DFACD1}" type="datetime1">
              <a:rPr lang="de-AT" smtClean="0"/>
              <a:t>18.11.2022</a:t>
            </a:fld>
            <a:endParaRPr lang="de-AT" dirty="0"/>
          </a:p>
        </p:txBody>
      </p:sp>
      <p:sp>
        <p:nvSpPr>
          <p:cNvPr id="5" name="Fußzeilenplatzhalter 4"/>
          <p:cNvSpPr>
            <a:spLocks noGrp="1"/>
          </p:cNvSpPr>
          <p:nvPr>
            <p:ph type="ftr" sz="quarter" idx="11"/>
          </p:nvPr>
        </p:nvSpPr>
        <p:spPr/>
        <p:txBody>
          <a:bodyPr/>
          <a:lstStyle/>
          <a:p>
            <a:endParaRPr lang="de-AT" dirty="0"/>
          </a:p>
        </p:txBody>
      </p:sp>
      <p:sp>
        <p:nvSpPr>
          <p:cNvPr id="6" name="Foliennummernplatzhalter 5"/>
          <p:cNvSpPr>
            <a:spLocks noGrp="1"/>
          </p:cNvSpPr>
          <p:nvPr>
            <p:ph type="sldNum" sz="quarter" idx="12"/>
          </p:nvPr>
        </p:nvSpPr>
        <p:spPr/>
        <p:txBody>
          <a:bodyPr/>
          <a:lstStyle/>
          <a:p>
            <a:fld id="{D78B4037-3D67-43F0-B8D0-9F19A9762E8B}" type="slidenum">
              <a:rPr lang="de-AT" smtClean="0"/>
              <a:pPr/>
              <a:t>‹Nr.›</a:t>
            </a:fld>
            <a:endParaRPr lang="de-AT"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Inhaltsplatzhalt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Inhaltsplatzhalt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Datumsplatzhalter 4"/>
          <p:cNvSpPr>
            <a:spLocks noGrp="1"/>
          </p:cNvSpPr>
          <p:nvPr>
            <p:ph type="dt" sz="half" idx="10"/>
          </p:nvPr>
        </p:nvSpPr>
        <p:spPr/>
        <p:txBody>
          <a:bodyPr/>
          <a:lstStyle/>
          <a:p>
            <a:fld id="{FFA8BD8D-8B69-4834-A497-4DBC99B0B8FA}" type="datetime1">
              <a:rPr lang="de-AT" smtClean="0"/>
              <a:t>18.11.2022</a:t>
            </a:fld>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p>
            <a:fld id="{D78B4037-3D67-43F0-B8D0-9F19A9762E8B}" type="slidenum">
              <a:rPr lang="de-AT" smtClean="0"/>
              <a:pPr/>
              <a:t>‹Nr.›</a:t>
            </a:fld>
            <a:endParaRPr lang="de-AT"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de-DE"/>
              <a:t>Titelmasterformat durch Klicken bearbeiten</a:t>
            </a:r>
            <a:endParaRPr lang="de-AT"/>
          </a:p>
        </p:txBody>
      </p:sp>
      <p:sp>
        <p:nvSpPr>
          <p:cNvPr id="3" name="Textplatzhalt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4" name="Inhaltsplatzhalt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5" name="Textplatzhalt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Textmasterformate durch Klicken bearbeiten</a:t>
            </a:r>
          </a:p>
        </p:txBody>
      </p:sp>
      <p:sp>
        <p:nvSpPr>
          <p:cNvPr id="6" name="Inhaltsplatzhalt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7" name="Datumsplatzhalter 6"/>
          <p:cNvSpPr>
            <a:spLocks noGrp="1"/>
          </p:cNvSpPr>
          <p:nvPr>
            <p:ph type="dt" sz="half" idx="10"/>
          </p:nvPr>
        </p:nvSpPr>
        <p:spPr/>
        <p:txBody>
          <a:bodyPr/>
          <a:lstStyle/>
          <a:p>
            <a:fld id="{CF96CB35-0DF4-47EB-970F-98FE11956436}" type="datetime1">
              <a:rPr lang="de-AT" smtClean="0"/>
              <a:t>18.11.2022</a:t>
            </a:fld>
            <a:endParaRPr lang="de-AT" dirty="0"/>
          </a:p>
        </p:txBody>
      </p:sp>
      <p:sp>
        <p:nvSpPr>
          <p:cNvPr id="8" name="Fußzeilenplatzhalter 7"/>
          <p:cNvSpPr>
            <a:spLocks noGrp="1"/>
          </p:cNvSpPr>
          <p:nvPr>
            <p:ph type="ftr" sz="quarter" idx="11"/>
          </p:nvPr>
        </p:nvSpPr>
        <p:spPr/>
        <p:txBody>
          <a:bodyPr/>
          <a:lstStyle/>
          <a:p>
            <a:endParaRPr lang="de-AT" dirty="0"/>
          </a:p>
        </p:txBody>
      </p:sp>
      <p:sp>
        <p:nvSpPr>
          <p:cNvPr id="9" name="Foliennummernplatzhalter 8"/>
          <p:cNvSpPr>
            <a:spLocks noGrp="1"/>
          </p:cNvSpPr>
          <p:nvPr>
            <p:ph type="sldNum" sz="quarter" idx="12"/>
          </p:nvPr>
        </p:nvSpPr>
        <p:spPr/>
        <p:txBody>
          <a:bodyPr/>
          <a:lstStyle/>
          <a:p>
            <a:fld id="{D78B4037-3D67-43F0-B8D0-9F19A9762E8B}" type="slidenum">
              <a:rPr lang="de-AT" smtClean="0"/>
              <a:pPr/>
              <a:t>‹Nr.›</a:t>
            </a:fld>
            <a:endParaRPr lang="de-AT"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a:t>Titelmasterformat durch Klicken bearbeiten</a:t>
            </a:r>
            <a:endParaRPr lang="de-AT"/>
          </a:p>
        </p:txBody>
      </p:sp>
      <p:sp>
        <p:nvSpPr>
          <p:cNvPr id="3" name="Datumsplatzhalter 2"/>
          <p:cNvSpPr>
            <a:spLocks noGrp="1"/>
          </p:cNvSpPr>
          <p:nvPr>
            <p:ph type="dt" sz="half" idx="10"/>
          </p:nvPr>
        </p:nvSpPr>
        <p:spPr/>
        <p:txBody>
          <a:bodyPr/>
          <a:lstStyle/>
          <a:p>
            <a:fld id="{B6129D38-BDA1-484F-97D2-D621DA991767}" type="datetime1">
              <a:rPr lang="de-AT" smtClean="0"/>
              <a:t>18.11.2022</a:t>
            </a:fld>
            <a:endParaRPr lang="de-AT" dirty="0"/>
          </a:p>
        </p:txBody>
      </p:sp>
      <p:sp>
        <p:nvSpPr>
          <p:cNvPr id="4" name="Fußzeilenplatzhalter 3"/>
          <p:cNvSpPr>
            <a:spLocks noGrp="1"/>
          </p:cNvSpPr>
          <p:nvPr>
            <p:ph type="ftr" sz="quarter" idx="11"/>
          </p:nvPr>
        </p:nvSpPr>
        <p:spPr/>
        <p:txBody>
          <a:bodyPr/>
          <a:lstStyle/>
          <a:p>
            <a:endParaRPr lang="de-AT" dirty="0"/>
          </a:p>
        </p:txBody>
      </p:sp>
      <p:sp>
        <p:nvSpPr>
          <p:cNvPr id="5" name="Foliennummernplatzhalter 4"/>
          <p:cNvSpPr>
            <a:spLocks noGrp="1"/>
          </p:cNvSpPr>
          <p:nvPr>
            <p:ph type="sldNum" sz="quarter" idx="12"/>
          </p:nvPr>
        </p:nvSpPr>
        <p:spPr/>
        <p:txBody>
          <a:bodyPr/>
          <a:lstStyle/>
          <a:p>
            <a:fld id="{D78B4037-3D67-43F0-B8D0-9F19A9762E8B}" type="slidenum">
              <a:rPr lang="de-AT" smtClean="0"/>
              <a:pPr/>
              <a:t>‹Nr.›</a:t>
            </a:fld>
            <a:endParaRPr lang="de-AT"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p:cNvSpPr>
            <a:spLocks noGrp="1"/>
          </p:cNvSpPr>
          <p:nvPr>
            <p:ph type="dt" sz="half" idx="10"/>
          </p:nvPr>
        </p:nvSpPr>
        <p:spPr/>
        <p:txBody>
          <a:bodyPr/>
          <a:lstStyle/>
          <a:p>
            <a:fld id="{CC157D65-A57D-4043-AE70-938466D1B696}" type="datetime1">
              <a:rPr lang="de-AT" smtClean="0"/>
              <a:t>18.11.2022</a:t>
            </a:fld>
            <a:endParaRPr lang="de-AT" dirty="0"/>
          </a:p>
        </p:txBody>
      </p:sp>
      <p:sp>
        <p:nvSpPr>
          <p:cNvPr id="3" name="Fußzeilenplatzhalter 2"/>
          <p:cNvSpPr>
            <a:spLocks noGrp="1"/>
          </p:cNvSpPr>
          <p:nvPr>
            <p:ph type="ftr" sz="quarter" idx="11"/>
          </p:nvPr>
        </p:nvSpPr>
        <p:spPr/>
        <p:txBody>
          <a:bodyPr/>
          <a:lstStyle/>
          <a:p>
            <a:endParaRPr lang="de-AT" dirty="0"/>
          </a:p>
        </p:txBody>
      </p:sp>
      <p:sp>
        <p:nvSpPr>
          <p:cNvPr id="4" name="Foliennummernplatzhalter 3"/>
          <p:cNvSpPr>
            <a:spLocks noGrp="1"/>
          </p:cNvSpPr>
          <p:nvPr>
            <p:ph type="sldNum" sz="quarter" idx="12"/>
          </p:nvPr>
        </p:nvSpPr>
        <p:spPr/>
        <p:txBody>
          <a:bodyPr/>
          <a:lstStyle/>
          <a:p>
            <a:fld id="{D78B4037-3D67-43F0-B8D0-9F19A9762E8B}" type="slidenum">
              <a:rPr lang="de-AT" smtClean="0"/>
              <a:pPr/>
              <a:t>‹Nr.›</a:t>
            </a:fld>
            <a:endParaRPr lang="de-AT"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609601" y="273050"/>
            <a:ext cx="4011084" cy="1162050"/>
          </a:xfrm>
        </p:spPr>
        <p:txBody>
          <a:bodyPr anchor="b"/>
          <a:lstStyle>
            <a:lvl1pPr algn="l">
              <a:defRPr sz="2000" b="1"/>
            </a:lvl1pPr>
          </a:lstStyle>
          <a:p>
            <a:r>
              <a:rPr lang="de-DE"/>
              <a:t>Titelmasterformat durch Klicken bearbeiten</a:t>
            </a:r>
            <a:endParaRPr lang="de-AT"/>
          </a:p>
        </p:txBody>
      </p:sp>
      <p:sp>
        <p:nvSpPr>
          <p:cNvPr id="3" name="Inhaltsplatzhalt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Textplatzhalt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52D0F043-9466-42CC-AF98-0E72311110F0}" type="datetime1">
              <a:rPr lang="de-AT" smtClean="0"/>
              <a:t>18.11.2022</a:t>
            </a:fld>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p>
            <a:fld id="{D78B4037-3D67-43F0-B8D0-9F19A9762E8B}" type="slidenum">
              <a:rPr lang="de-AT" smtClean="0"/>
              <a:pPr/>
              <a:t>‹Nr.›</a:t>
            </a:fld>
            <a:endParaRPr lang="de-AT"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p:cNvSpPr>
            <a:spLocks noGrp="1"/>
          </p:cNvSpPr>
          <p:nvPr>
            <p:ph type="title"/>
          </p:nvPr>
        </p:nvSpPr>
        <p:spPr>
          <a:xfrm>
            <a:off x="2389717" y="4800600"/>
            <a:ext cx="7315200" cy="566738"/>
          </a:xfrm>
        </p:spPr>
        <p:txBody>
          <a:bodyPr anchor="b"/>
          <a:lstStyle>
            <a:lvl1pPr algn="l">
              <a:defRPr sz="2000" b="1"/>
            </a:lvl1pPr>
          </a:lstStyle>
          <a:p>
            <a:r>
              <a:rPr lang="de-DE"/>
              <a:t>Titelmasterformat durch Klicken bearbeiten</a:t>
            </a:r>
            <a:endParaRPr lang="de-AT"/>
          </a:p>
        </p:txBody>
      </p:sp>
      <p:sp>
        <p:nvSpPr>
          <p:cNvPr id="3" name="Bildplatzhalt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AT" dirty="0"/>
          </a:p>
        </p:txBody>
      </p:sp>
      <p:sp>
        <p:nvSpPr>
          <p:cNvPr id="4" name="Textplatzhalt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de-DE"/>
              <a:t>Textmasterformate durch Klicken bearbeiten</a:t>
            </a:r>
          </a:p>
        </p:txBody>
      </p:sp>
      <p:sp>
        <p:nvSpPr>
          <p:cNvPr id="5" name="Datumsplatzhalter 4"/>
          <p:cNvSpPr>
            <a:spLocks noGrp="1"/>
          </p:cNvSpPr>
          <p:nvPr>
            <p:ph type="dt" sz="half" idx="10"/>
          </p:nvPr>
        </p:nvSpPr>
        <p:spPr/>
        <p:txBody>
          <a:bodyPr/>
          <a:lstStyle/>
          <a:p>
            <a:fld id="{1088A655-D0E3-4C75-B89D-09E8FB4C09AC}" type="datetime1">
              <a:rPr lang="de-AT" smtClean="0"/>
              <a:t>18.11.2022</a:t>
            </a:fld>
            <a:endParaRPr lang="de-AT" dirty="0"/>
          </a:p>
        </p:txBody>
      </p:sp>
      <p:sp>
        <p:nvSpPr>
          <p:cNvPr id="6" name="Fußzeilenplatzhalter 5"/>
          <p:cNvSpPr>
            <a:spLocks noGrp="1"/>
          </p:cNvSpPr>
          <p:nvPr>
            <p:ph type="ftr" sz="quarter" idx="11"/>
          </p:nvPr>
        </p:nvSpPr>
        <p:spPr/>
        <p:txBody>
          <a:bodyPr/>
          <a:lstStyle/>
          <a:p>
            <a:endParaRPr lang="de-AT" dirty="0"/>
          </a:p>
        </p:txBody>
      </p:sp>
      <p:sp>
        <p:nvSpPr>
          <p:cNvPr id="7" name="Foliennummernplatzhalter 6"/>
          <p:cNvSpPr>
            <a:spLocks noGrp="1"/>
          </p:cNvSpPr>
          <p:nvPr>
            <p:ph type="sldNum" sz="quarter" idx="12"/>
          </p:nvPr>
        </p:nvSpPr>
        <p:spPr/>
        <p:txBody>
          <a:bodyPr/>
          <a:lstStyle/>
          <a:p>
            <a:fld id="{D78B4037-3D67-43F0-B8D0-9F19A9762E8B}" type="slidenum">
              <a:rPr lang="de-AT" smtClean="0"/>
              <a:pPr/>
              <a:t>‹Nr.›</a:t>
            </a:fld>
            <a:endParaRPr lang="de-AT"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de-DE"/>
              <a:t>Titelmasterformat durch Klicken bearbeiten</a:t>
            </a:r>
            <a:endParaRPr lang="de-AT"/>
          </a:p>
        </p:txBody>
      </p:sp>
      <p:sp>
        <p:nvSpPr>
          <p:cNvPr id="3" name="Textplatzhalt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de-DE"/>
              <a:t>Textmasterformate durch Klicken bearbeiten</a:t>
            </a:r>
          </a:p>
          <a:p>
            <a:pPr lvl="1"/>
            <a:r>
              <a:rPr lang="de-DE"/>
              <a:t>Zweite Ebene</a:t>
            </a:r>
          </a:p>
          <a:p>
            <a:pPr lvl="2"/>
            <a:r>
              <a:rPr lang="de-DE"/>
              <a:t>Dritte Ebene</a:t>
            </a:r>
          </a:p>
          <a:p>
            <a:pPr lvl="3"/>
            <a:r>
              <a:rPr lang="de-DE"/>
              <a:t>Vierte Ebene</a:t>
            </a:r>
          </a:p>
          <a:p>
            <a:pPr lvl="4"/>
            <a:r>
              <a:rPr lang="de-DE"/>
              <a:t>Fünfte Ebene</a:t>
            </a:r>
            <a:endParaRPr lang="de-AT"/>
          </a:p>
        </p:txBody>
      </p:sp>
      <p:sp>
        <p:nvSpPr>
          <p:cNvPr id="4" name="Datumsplatzhalter 3"/>
          <p:cNvSpPr>
            <a:spLocks noGrp="1"/>
          </p:cNvSpPr>
          <p:nvPr>
            <p:ph type="dt" sz="half" idx="2"/>
          </p:nvPr>
        </p:nvSpPr>
        <p:spPr>
          <a:xfrm>
            <a:off x="609600" y="6356351"/>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6135A03-57DC-4EB7-9306-2739BBBDB59E}" type="datetime1">
              <a:rPr lang="de-AT" smtClean="0"/>
              <a:t>18.11.2022</a:t>
            </a:fld>
            <a:endParaRPr lang="de-AT" dirty="0"/>
          </a:p>
        </p:txBody>
      </p:sp>
      <p:sp>
        <p:nvSpPr>
          <p:cNvPr id="5" name="Fußzeilenplatzhalt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AT" dirty="0"/>
          </a:p>
        </p:txBody>
      </p:sp>
      <p:sp>
        <p:nvSpPr>
          <p:cNvPr id="6" name="Foliennummernplatzhalt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78B4037-3D67-43F0-B8D0-9F19A9762E8B}" type="slidenum">
              <a:rPr lang="de-AT" smtClean="0"/>
              <a:pPr/>
              <a:t>‹Nr.›</a:t>
            </a:fld>
            <a:endParaRPr lang="de-AT"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Layout" Target="../diagrams/layout5.xml"/><Relationship Id="rId7" Type="http://schemas.openxmlformats.org/officeDocument/2006/relationships/image" Target="../media/image2.jpeg"/><Relationship Id="rId2" Type="http://schemas.openxmlformats.org/officeDocument/2006/relationships/diagramData" Target="../diagrams/data5.xml"/><Relationship Id="rId1" Type="http://schemas.openxmlformats.org/officeDocument/2006/relationships/slideLayout" Target="../slideLayouts/slideLayout1.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 Id="rId9" Type="http://schemas.openxmlformats.org/officeDocument/2006/relationships/chart" Target="../charts/chart5.xml"/></Relationships>
</file>

<file path=ppt/slides/_rels/slide11.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Layout" Target="../diagrams/layout6.xml"/><Relationship Id="rId7" Type="http://schemas.openxmlformats.org/officeDocument/2006/relationships/image" Target="../media/image2.jpeg"/><Relationship Id="rId2" Type="http://schemas.openxmlformats.org/officeDocument/2006/relationships/diagramData" Target="../diagrams/data6.xml"/><Relationship Id="rId1" Type="http://schemas.openxmlformats.org/officeDocument/2006/relationships/slideLayout" Target="../slideLayouts/slideLayout1.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 Id="rId9" Type="http://schemas.openxmlformats.org/officeDocument/2006/relationships/chart" Target="../charts/chart6.xml"/></Relationships>
</file>

<file path=ppt/slides/_rels/slide12.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Layout" Target="../diagrams/layout7.xml"/><Relationship Id="rId7" Type="http://schemas.openxmlformats.org/officeDocument/2006/relationships/image" Target="../media/image2.jpeg"/><Relationship Id="rId2" Type="http://schemas.openxmlformats.org/officeDocument/2006/relationships/diagramData" Target="../diagrams/data7.xml"/><Relationship Id="rId1" Type="http://schemas.openxmlformats.org/officeDocument/2006/relationships/slideLayout" Target="../slideLayouts/slideLayout1.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 Id="rId9" Type="http://schemas.openxmlformats.org/officeDocument/2006/relationships/chart" Target="../charts/chart7.xml"/></Relationships>
</file>

<file path=ppt/slides/_rels/slide13.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Layout" Target="../diagrams/layout8.xml"/><Relationship Id="rId7" Type="http://schemas.openxmlformats.org/officeDocument/2006/relationships/image" Target="../media/image2.jpeg"/><Relationship Id="rId2" Type="http://schemas.openxmlformats.org/officeDocument/2006/relationships/diagramData" Target="../diagrams/data8.xml"/><Relationship Id="rId1" Type="http://schemas.openxmlformats.org/officeDocument/2006/relationships/slideLayout" Target="../slideLayouts/slideLayout1.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 Id="rId9" Type="http://schemas.openxmlformats.org/officeDocument/2006/relationships/chart" Target="../charts/chart8.xml"/></Relationships>
</file>

<file path=ppt/slides/_rels/slide1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Layout" Target="../diagrams/layout1.xml"/><Relationship Id="rId7" Type="http://schemas.openxmlformats.org/officeDocument/2006/relationships/image" Target="../media/image2.jpeg"/><Relationship Id="rId2" Type="http://schemas.openxmlformats.org/officeDocument/2006/relationships/diagramData" Target="../diagrams/data1.xml"/><Relationship Id="rId1" Type="http://schemas.openxmlformats.org/officeDocument/2006/relationships/slideLayout" Target="../slideLayouts/slideLayout1.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 Id="rId9" Type="http://schemas.openxmlformats.org/officeDocument/2006/relationships/chart" Target="../charts/chart1.xml"/></Relationships>
</file>

<file path=ppt/slides/_rels/slide7.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Layout" Target="../diagrams/layout2.xml"/><Relationship Id="rId7" Type="http://schemas.openxmlformats.org/officeDocument/2006/relationships/image" Target="../media/image2.jpeg"/><Relationship Id="rId2" Type="http://schemas.openxmlformats.org/officeDocument/2006/relationships/diagramData" Target="../diagrams/data2.xml"/><Relationship Id="rId1" Type="http://schemas.openxmlformats.org/officeDocument/2006/relationships/slideLayout" Target="../slideLayouts/slideLayout1.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 Id="rId9" Type="http://schemas.openxmlformats.org/officeDocument/2006/relationships/chart" Target="../charts/chart2.xml"/></Relationships>
</file>

<file path=ppt/slides/_rels/slide8.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Layout" Target="../diagrams/layout3.xml"/><Relationship Id="rId7" Type="http://schemas.openxmlformats.org/officeDocument/2006/relationships/image" Target="../media/image2.jpeg"/><Relationship Id="rId2" Type="http://schemas.openxmlformats.org/officeDocument/2006/relationships/diagramData" Target="../diagrams/data3.xml"/><Relationship Id="rId1" Type="http://schemas.openxmlformats.org/officeDocument/2006/relationships/slideLayout" Target="../slideLayouts/slideLayout1.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 Id="rId9" Type="http://schemas.openxmlformats.org/officeDocument/2006/relationships/chart" Target="../charts/chart3.xml"/></Relationships>
</file>

<file path=ppt/slides/_rels/slide9.xml.rels><?xml version="1.0" encoding="UTF-8" standalone="yes"?>
<Relationships xmlns="http://schemas.openxmlformats.org/package/2006/relationships"><Relationship Id="rId8" Type="http://schemas.openxmlformats.org/officeDocument/2006/relationships/image" Target="../media/image1.jpeg"/><Relationship Id="rId3" Type="http://schemas.openxmlformats.org/officeDocument/2006/relationships/diagramLayout" Target="../diagrams/layout4.xml"/><Relationship Id="rId7" Type="http://schemas.openxmlformats.org/officeDocument/2006/relationships/image" Target="../media/image2.jpeg"/><Relationship Id="rId2" Type="http://schemas.openxmlformats.org/officeDocument/2006/relationships/diagramData" Target="../diagrams/data4.xml"/><Relationship Id="rId1" Type="http://schemas.openxmlformats.org/officeDocument/2006/relationships/slideLayout" Target="../slideLayouts/slideLayout1.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 Id="rId9" Type="http://schemas.openxmlformats.org/officeDocument/2006/relationships/chart" Target="../charts/char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tertitel 2"/>
          <p:cNvSpPr>
            <a:spLocks noGrp="1"/>
          </p:cNvSpPr>
          <p:nvPr>
            <p:ph type="subTitle" idx="1"/>
          </p:nvPr>
        </p:nvSpPr>
        <p:spPr>
          <a:xfrm>
            <a:off x="4120084" y="1579216"/>
            <a:ext cx="6368405" cy="4010025"/>
          </a:xfrm>
        </p:spPr>
        <p:txBody>
          <a:bodyPr>
            <a:normAutofit/>
          </a:bodyPr>
          <a:lstStyle/>
          <a:p>
            <a:pPr algn="l"/>
            <a:endParaRPr lang="de-AT" sz="2800" dirty="0">
              <a:solidFill>
                <a:schemeClr val="tx1"/>
              </a:solidFill>
            </a:endParaRPr>
          </a:p>
          <a:p>
            <a:pPr algn="l"/>
            <a:r>
              <a:rPr lang="de-AT" sz="2800" dirty="0">
                <a:solidFill>
                  <a:schemeClr val="tx1"/>
                </a:solidFill>
              </a:rPr>
              <a:t>zum Pressegespräch </a:t>
            </a:r>
          </a:p>
          <a:p>
            <a:pPr algn="l"/>
            <a:r>
              <a:rPr lang="de-AT" sz="2800" b="1" dirty="0">
                <a:solidFill>
                  <a:schemeClr val="tx1"/>
                </a:solidFill>
              </a:rPr>
              <a:t>„Lernen in der Krise“ </a:t>
            </a:r>
          </a:p>
          <a:p>
            <a:pPr algn="l"/>
            <a:endParaRPr lang="de-AT" sz="2800" b="1" dirty="0">
              <a:solidFill>
                <a:schemeClr val="tx1"/>
              </a:solidFill>
            </a:endParaRPr>
          </a:p>
          <a:p>
            <a:pPr algn="l"/>
            <a:r>
              <a:rPr lang="de-AT" sz="2400" dirty="0">
                <a:solidFill>
                  <a:schemeClr val="tx1"/>
                </a:solidFill>
              </a:rPr>
              <a:t>Präsentation der Ergebnisse einer aktuellen Schüler*innen-Umfrage</a:t>
            </a:r>
            <a:endParaRPr lang="de-AT" sz="2400" dirty="0"/>
          </a:p>
          <a:p>
            <a:pPr marL="571500" indent="-571500" algn="l">
              <a:buFont typeface="Wingdings" panose="05000000000000000000" pitchFamily="2" charset="2"/>
              <a:buChar char="§"/>
            </a:pPr>
            <a:endParaRPr lang="de-AT" sz="3600" dirty="0"/>
          </a:p>
          <a:p>
            <a:endParaRPr lang="de-AT" dirty="0"/>
          </a:p>
        </p:txBody>
      </p:sp>
      <p:cxnSp>
        <p:nvCxnSpPr>
          <p:cNvPr id="8" name="Gerade Verbindung 7"/>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sp>
        <p:nvSpPr>
          <p:cNvPr id="10" name="Untertitel 2"/>
          <p:cNvSpPr txBox="1">
            <a:spLocks/>
          </p:cNvSpPr>
          <p:nvPr/>
        </p:nvSpPr>
        <p:spPr>
          <a:xfrm>
            <a:off x="4007769" y="404664"/>
            <a:ext cx="5648325" cy="648072"/>
          </a:xfrm>
          <a:prstGeom prst="rect">
            <a:avLst/>
          </a:prstGeom>
        </p:spPr>
        <p:txBody>
          <a:bodyPr vert="horz" lIns="91440" tIns="45720" rIns="91440" bIns="45720" rtlCol="0">
            <a:normAutofit/>
          </a:bodyPr>
          <a:lstStyle/>
          <a:p>
            <a:pPr marL="571500" indent="-571500">
              <a:spcBef>
                <a:spcPct val="20000"/>
              </a:spcBef>
              <a:defRPr/>
            </a:pPr>
            <a:r>
              <a:rPr lang="de-AT" sz="3200" b="1" i="1" dirty="0">
                <a:solidFill>
                  <a:prstClr val="black"/>
                </a:solidFill>
              </a:rPr>
              <a:t>Herzlich willkommen</a:t>
            </a:r>
          </a:p>
          <a:p>
            <a:pPr marL="571500" indent="-571500">
              <a:spcBef>
                <a:spcPct val="20000"/>
              </a:spcBef>
              <a:buFont typeface="Wingdings" panose="05000000000000000000" pitchFamily="2" charset="2"/>
              <a:buChar char="§"/>
              <a:defRPr/>
            </a:pPr>
            <a:endParaRPr lang="de-AT" sz="3600" dirty="0">
              <a:solidFill>
                <a:prstClr val="black">
                  <a:tint val="75000"/>
                </a:prstClr>
              </a:solidFill>
            </a:endParaRPr>
          </a:p>
          <a:p>
            <a:pPr algn="ctr">
              <a:spcBef>
                <a:spcPct val="20000"/>
              </a:spcBef>
              <a:buFont typeface="Arial" pitchFamily="34" charset="0"/>
              <a:buNone/>
              <a:defRPr/>
            </a:pPr>
            <a:endParaRPr lang="de-AT" sz="3200" dirty="0">
              <a:solidFill>
                <a:prstClr val="black">
                  <a:tint val="75000"/>
                </a:prstClr>
              </a:solidFill>
            </a:endParaRPr>
          </a:p>
        </p:txBody>
      </p:sp>
      <p:pic>
        <p:nvPicPr>
          <p:cNvPr id="9" name="Grafik 8">
            <a:extLst>
              <a:ext uri="{FF2B5EF4-FFF2-40B4-BE49-F238E27FC236}">
                <a16:creationId xmlns:a16="http://schemas.microsoft.com/office/drawing/2014/main" id="{AFB1217D-E41D-40D0-907C-617F6A3631C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7563" y="1540000"/>
            <a:ext cx="2215675" cy="2615889"/>
          </a:xfrm>
          <a:prstGeom prst="rect">
            <a:avLst/>
          </a:prstGeom>
        </p:spPr>
      </p:pic>
      <p:pic>
        <p:nvPicPr>
          <p:cNvPr id="11" name="Grafik 10">
            <a:extLst>
              <a:ext uri="{FF2B5EF4-FFF2-40B4-BE49-F238E27FC236}">
                <a16:creationId xmlns:a16="http://schemas.microsoft.com/office/drawing/2014/main" id="{6028E0CF-66ED-4843-94E5-6BC4491482F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spTree>
    <p:extLst>
      <p:ext uri="{BB962C8B-B14F-4D97-AF65-F5344CB8AC3E}">
        <p14:creationId xmlns:p14="http://schemas.microsoft.com/office/powerpoint/2010/main" val="6336293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tertitel 2"/>
          <p:cNvSpPr txBox="1">
            <a:spLocks/>
          </p:cNvSpPr>
          <p:nvPr/>
        </p:nvSpPr>
        <p:spPr>
          <a:xfrm>
            <a:off x="4007768" y="548680"/>
            <a:ext cx="7920880" cy="648072"/>
          </a:xfrm>
          <a:prstGeom prst="rect">
            <a:avLst/>
          </a:prstGeom>
        </p:spPr>
        <p:txBody>
          <a:bodyPr vert="horz" lIns="91440" tIns="45720" rIns="91440" bIns="45720" rtlCol="0">
            <a:normAutofit/>
          </a:bodyPr>
          <a:lstStyle/>
          <a:p>
            <a:pPr marL="571500" indent="-571500">
              <a:spcBef>
                <a:spcPct val="20000"/>
              </a:spcBef>
              <a:defRPr/>
            </a:pPr>
            <a:r>
              <a:rPr lang="de-AT" sz="2800" b="1" i="1" dirty="0">
                <a:solidFill>
                  <a:prstClr val="black"/>
                </a:solidFill>
              </a:rPr>
              <a:t>Schulleistungen eher im Aufwind</a:t>
            </a:r>
          </a:p>
        </p:txBody>
      </p:sp>
      <p:sp>
        <p:nvSpPr>
          <p:cNvPr id="11" name="Untertitel 2"/>
          <p:cNvSpPr>
            <a:spLocks noGrp="1"/>
          </p:cNvSpPr>
          <p:nvPr>
            <p:ph type="subTitle" idx="1"/>
          </p:nvPr>
        </p:nvSpPr>
        <p:spPr>
          <a:xfrm>
            <a:off x="4223792" y="1601300"/>
            <a:ext cx="6840760" cy="4203964"/>
          </a:xfrm>
        </p:spPr>
        <p:txBody>
          <a:bodyPr>
            <a:normAutofit/>
          </a:bodyPr>
          <a:lstStyle/>
          <a:p>
            <a:pPr algn="l"/>
            <a:r>
              <a:rPr lang="de-AT" sz="1800" dirty="0">
                <a:solidFill>
                  <a:schemeClr val="tx1"/>
                </a:solidFill>
              </a:rPr>
              <a:t>„Haben sich deine Leistungen in der Schule im letzten Jahr insgesamt eher verbessert oder verschlechtert?“ </a:t>
            </a:r>
          </a:p>
          <a:p>
            <a:pPr algn="l"/>
            <a:r>
              <a:rPr lang="de-AT" sz="1200" dirty="0">
                <a:solidFill>
                  <a:schemeClr val="tx1"/>
                </a:solidFill>
              </a:rPr>
              <a:t>in Prozent</a:t>
            </a:r>
          </a:p>
        </p:txBody>
      </p:sp>
      <p:graphicFrame>
        <p:nvGraphicFramePr>
          <p:cNvPr id="13" name="Diagramm 12"/>
          <p:cNvGraphicFramePr/>
          <p:nvPr>
            <p:extLst>
              <p:ext uri="{D42A27DB-BD31-4B8C-83A1-F6EECF244321}">
                <p14:modId xmlns:p14="http://schemas.microsoft.com/office/powerpoint/2010/main" val="276726595"/>
              </p:ext>
            </p:extLst>
          </p:nvPr>
        </p:nvGraphicFramePr>
        <p:xfrm>
          <a:off x="983432" y="4581128"/>
          <a:ext cx="2447999" cy="1368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Gerade Verbindung 7">
            <a:extLst>
              <a:ext uri="{FF2B5EF4-FFF2-40B4-BE49-F238E27FC236}">
                <a16:creationId xmlns:a16="http://schemas.microsoft.com/office/drawing/2014/main" id="{90219D20-109C-4E2D-81D7-563AA44C82B0}"/>
              </a:ext>
            </a:extLst>
          </p:cNvPr>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sp>
        <p:nvSpPr>
          <p:cNvPr id="15" name="Foliennummernplatzhalter 6">
            <a:extLst>
              <a:ext uri="{FF2B5EF4-FFF2-40B4-BE49-F238E27FC236}">
                <a16:creationId xmlns:a16="http://schemas.microsoft.com/office/drawing/2014/main" id="{0E895261-69C3-4DE2-BAA8-C5E98D60B699}"/>
              </a:ext>
            </a:extLst>
          </p:cNvPr>
          <p:cNvSpPr txBox="1">
            <a:spLocks/>
          </p:cNvSpPr>
          <p:nvPr/>
        </p:nvSpPr>
        <p:spPr>
          <a:xfrm>
            <a:off x="9579024" y="6448252"/>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78B4037-3D67-43F0-B8D0-9F19A9762E8B}" type="slidenum">
              <a:rPr lang="de-AT" sz="1200"/>
              <a:pPr algn="r"/>
              <a:t>10</a:t>
            </a:fld>
            <a:endParaRPr lang="de-AT" sz="1200" dirty="0"/>
          </a:p>
        </p:txBody>
      </p:sp>
      <p:pic>
        <p:nvPicPr>
          <p:cNvPr id="14" name="Grafik 13">
            <a:extLst>
              <a:ext uri="{FF2B5EF4-FFF2-40B4-BE49-F238E27FC236}">
                <a16:creationId xmlns:a16="http://schemas.microsoft.com/office/drawing/2014/main" id="{239C9B44-F14D-4C5E-8D27-2EF1578F54C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pic>
        <p:nvPicPr>
          <p:cNvPr id="16" name="Grafik 15">
            <a:extLst>
              <a:ext uri="{FF2B5EF4-FFF2-40B4-BE49-F238E27FC236}">
                <a16:creationId xmlns:a16="http://schemas.microsoft.com/office/drawing/2014/main" id="{5B90E592-155F-4779-B4BE-48B6B4BFE0E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7563" y="1484784"/>
            <a:ext cx="2215675" cy="2615889"/>
          </a:xfrm>
          <a:prstGeom prst="rect">
            <a:avLst/>
          </a:prstGeom>
        </p:spPr>
      </p:pic>
      <p:graphicFrame>
        <p:nvGraphicFramePr>
          <p:cNvPr id="2" name="Diagramm 1">
            <a:extLst>
              <a:ext uri="{FF2B5EF4-FFF2-40B4-BE49-F238E27FC236}">
                <a16:creationId xmlns:a16="http://schemas.microsoft.com/office/drawing/2014/main" id="{FBEFE8B5-3458-4709-0345-A259EA59A2CA}"/>
              </a:ext>
            </a:extLst>
          </p:cNvPr>
          <p:cNvGraphicFramePr/>
          <p:nvPr>
            <p:extLst>
              <p:ext uri="{D42A27DB-BD31-4B8C-83A1-F6EECF244321}">
                <p14:modId xmlns:p14="http://schemas.microsoft.com/office/powerpoint/2010/main" val="388360252"/>
              </p:ext>
            </p:extLst>
          </p:nvPr>
        </p:nvGraphicFramePr>
        <p:xfrm>
          <a:off x="4151784" y="2424259"/>
          <a:ext cx="7776864" cy="3885061"/>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38239986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tertitel 2"/>
          <p:cNvSpPr txBox="1">
            <a:spLocks/>
          </p:cNvSpPr>
          <p:nvPr/>
        </p:nvSpPr>
        <p:spPr>
          <a:xfrm>
            <a:off x="4007768" y="548680"/>
            <a:ext cx="7920880" cy="648072"/>
          </a:xfrm>
          <a:prstGeom prst="rect">
            <a:avLst/>
          </a:prstGeom>
        </p:spPr>
        <p:txBody>
          <a:bodyPr vert="horz" lIns="91440" tIns="45720" rIns="91440" bIns="45720" rtlCol="0">
            <a:normAutofit fontScale="85000" lnSpcReduction="10000"/>
          </a:bodyPr>
          <a:lstStyle/>
          <a:p>
            <a:pPr marL="571500" indent="-571500">
              <a:spcBef>
                <a:spcPct val="20000"/>
              </a:spcBef>
              <a:defRPr/>
            </a:pPr>
            <a:r>
              <a:rPr lang="de-AT" sz="2800" b="1" i="1" dirty="0">
                <a:solidFill>
                  <a:prstClr val="black"/>
                </a:solidFill>
              </a:rPr>
              <a:t>Interesse an der Welt wächst, Stress und Nervosität auch</a:t>
            </a:r>
          </a:p>
        </p:txBody>
      </p:sp>
      <p:sp>
        <p:nvSpPr>
          <p:cNvPr id="11" name="Untertitel 2"/>
          <p:cNvSpPr>
            <a:spLocks noGrp="1"/>
          </p:cNvSpPr>
          <p:nvPr>
            <p:ph type="subTitle" idx="1"/>
          </p:nvPr>
        </p:nvSpPr>
        <p:spPr>
          <a:xfrm>
            <a:off x="4223792" y="1601300"/>
            <a:ext cx="6840760" cy="4203964"/>
          </a:xfrm>
        </p:spPr>
        <p:txBody>
          <a:bodyPr>
            <a:normAutofit/>
          </a:bodyPr>
          <a:lstStyle/>
          <a:p>
            <a:pPr algn="l"/>
            <a:r>
              <a:rPr lang="de-AT" sz="1800" dirty="0">
                <a:solidFill>
                  <a:schemeClr val="tx1"/>
                </a:solidFill>
              </a:rPr>
              <a:t>„Wenn du ein Jahr zurückdenkst und vergleichst: Was hat sich bei dir in diesem Jahr verändert?“ </a:t>
            </a:r>
          </a:p>
          <a:p>
            <a:pPr algn="l"/>
            <a:r>
              <a:rPr lang="de-AT" sz="1200" dirty="0">
                <a:solidFill>
                  <a:schemeClr val="tx1"/>
                </a:solidFill>
              </a:rPr>
              <a:t>in Prozent</a:t>
            </a:r>
          </a:p>
        </p:txBody>
      </p:sp>
      <p:graphicFrame>
        <p:nvGraphicFramePr>
          <p:cNvPr id="13" name="Diagramm 12"/>
          <p:cNvGraphicFramePr/>
          <p:nvPr>
            <p:extLst>
              <p:ext uri="{D42A27DB-BD31-4B8C-83A1-F6EECF244321}">
                <p14:modId xmlns:p14="http://schemas.microsoft.com/office/powerpoint/2010/main" val="542526390"/>
              </p:ext>
            </p:extLst>
          </p:nvPr>
        </p:nvGraphicFramePr>
        <p:xfrm>
          <a:off x="839416" y="4293096"/>
          <a:ext cx="2664296" cy="20162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Gerade Verbindung 7">
            <a:extLst>
              <a:ext uri="{FF2B5EF4-FFF2-40B4-BE49-F238E27FC236}">
                <a16:creationId xmlns:a16="http://schemas.microsoft.com/office/drawing/2014/main" id="{90219D20-109C-4E2D-81D7-563AA44C82B0}"/>
              </a:ext>
            </a:extLst>
          </p:cNvPr>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sp>
        <p:nvSpPr>
          <p:cNvPr id="15" name="Foliennummernplatzhalter 6">
            <a:extLst>
              <a:ext uri="{FF2B5EF4-FFF2-40B4-BE49-F238E27FC236}">
                <a16:creationId xmlns:a16="http://schemas.microsoft.com/office/drawing/2014/main" id="{0E895261-69C3-4DE2-BAA8-C5E98D60B699}"/>
              </a:ext>
            </a:extLst>
          </p:cNvPr>
          <p:cNvSpPr txBox="1">
            <a:spLocks/>
          </p:cNvSpPr>
          <p:nvPr/>
        </p:nvSpPr>
        <p:spPr>
          <a:xfrm>
            <a:off x="9579024" y="6448252"/>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78B4037-3D67-43F0-B8D0-9F19A9762E8B}" type="slidenum">
              <a:rPr lang="de-AT" sz="1200"/>
              <a:pPr algn="r"/>
              <a:t>11</a:t>
            </a:fld>
            <a:endParaRPr lang="de-AT" sz="1200" dirty="0"/>
          </a:p>
        </p:txBody>
      </p:sp>
      <p:pic>
        <p:nvPicPr>
          <p:cNvPr id="14" name="Grafik 13">
            <a:extLst>
              <a:ext uri="{FF2B5EF4-FFF2-40B4-BE49-F238E27FC236}">
                <a16:creationId xmlns:a16="http://schemas.microsoft.com/office/drawing/2014/main" id="{239C9B44-F14D-4C5E-8D27-2EF1578F54C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pic>
        <p:nvPicPr>
          <p:cNvPr id="16" name="Grafik 15">
            <a:extLst>
              <a:ext uri="{FF2B5EF4-FFF2-40B4-BE49-F238E27FC236}">
                <a16:creationId xmlns:a16="http://schemas.microsoft.com/office/drawing/2014/main" id="{5B90E592-155F-4779-B4BE-48B6B4BFE0E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7563" y="1400975"/>
            <a:ext cx="2215675" cy="2615889"/>
          </a:xfrm>
          <a:prstGeom prst="rect">
            <a:avLst/>
          </a:prstGeom>
        </p:spPr>
      </p:pic>
      <p:graphicFrame>
        <p:nvGraphicFramePr>
          <p:cNvPr id="2" name="Diagramm 1">
            <a:extLst>
              <a:ext uri="{FF2B5EF4-FFF2-40B4-BE49-F238E27FC236}">
                <a16:creationId xmlns:a16="http://schemas.microsoft.com/office/drawing/2014/main" id="{9A1AE7EC-7217-B169-59B1-B0F801208D58}"/>
              </a:ext>
            </a:extLst>
          </p:cNvPr>
          <p:cNvGraphicFramePr/>
          <p:nvPr>
            <p:extLst>
              <p:ext uri="{D42A27DB-BD31-4B8C-83A1-F6EECF244321}">
                <p14:modId xmlns:p14="http://schemas.microsoft.com/office/powerpoint/2010/main" val="2007735085"/>
              </p:ext>
            </p:extLst>
          </p:nvPr>
        </p:nvGraphicFramePr>
        <p:xfrm>
          <a:off x="2893615" y="2576704"/>
          <a:ext cx="8856984" cy="3885061"/>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39247759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tertitel 2"/>
          <p:cNvSpPr txBox="1">
            <a:spLocks/>
          </p:cNvSpPr>
          <p:nvPr/>
        </p:nvSpPr>
        <p:spPr>
          <a:xfrm>
            <a:off x="3950528" y="460385"/>
            <a:ext cx="7920880" cy="642105"/>
          </a:xfrm>
          <a:prstGeom prst="rect">
            <a:avLst/>
          </a:prstGeom>
        </p:spPr>
        <p:txBody>
          <a:bodyPr vert="horz" lIns="91440" tIns="45720" rIns="91440" bIns="45720" rtlCol="0">
            <a:noAutofit/>
          </a:bodyPr>
          <a:lstStyle/>
          <a:p>
            <a:pPr marL="571500" indent="-571500">
              <a:spcBef>
                <a:spcPct val="20000"/>
              </a:spcBef>
              <a:defRPr/>
            </a:pPr>
            <a:r>
              <a:rPr lang="de-AT" sz="2800" b="1" i="1" dirty="0">
                <a:solidFill>
                  <a:prstClr val="black"/>
                </a:solidFill>
              </a:rPr>
              <a:t>Prüfungsangst toppt Krisenangst</a:t>
            </a:r>
          </a:p>
        </p:txBody>
      </p:sp>
      <p:sp>
        <p:nvSpPr>
          <p:cNvPr id="11" name="Untertitel 2"/>
          <p:cNvSpPr>
            <a:spLocks noGrp="1"/>
          </p:cNvSpPr>
          <p:nvPr>
            <p:ph type="subTitle" idx="1"/>
          </p:nvPr>
        </p:nvSpPr>
        <p:spPr>
          <a:xfrm>
            <a:off x="4223792" y="1601300"/>
            <a:ext cx="6840760" cy="4203964"/>
          </a:xfrm>
        </p:spPr>
        <p:txBody>
          <a:bodyPr>
            <a:normAutofit/>
          </a:bodyPr>
          <a:lstStyle/>
          <a:p>
            <a:pPr algn="l"/>
            <a:r>
              <a:rPr lang="de-AT" sz="1800" dirty="0">
                <a:solidFill>
                  <a:schemeClr val="tx1"/>
                </a:solidFill>
              </a:rPr>
              <a:t>„Was verursacht bei dir unangenehme Gefühle, die dich beim Lernen stören?“ </a:t>
            </a:r>
          </a:p>
          <a:p>
            <a:pPr algn="l"/>
            <a:r>
              <a:rPr lang="de-AT" sz="1200" dirty="0">
                <a:solidFill>
                  <a:schemeClr val="tx1"/>
                </a:solidFill>
              </a:rPr>
              <a:t>in Prozent</a:t>
            </a:r>
          </a:p>
        </p:txBody>
      </p:sp>
      <p:graphicFrame>
        <p:nvGraphicFramePr>
          <p:cNvPr id="13" name="Diagramm 12"/>
          <p:cNvGraphicFramePr/>
          <p:nvPr>
            <p:extLst>
              <p:ext uri="{D42A27DB-BD31-4B8C-83A1-F6EECF244321}">
                <p14:modId xmlns:p14="http://schemas.microsoft.com/office/powerpoint/2010/main" val="3251231386"/>
              </p:ext>
            </p:extLst>
          </p:nvPr>
        </p:nvGraphicFramePr>
        <p:xfrm>
          <a:off x="823640" y="4735085"/>
          <a:ext cx="2304256" cy="1368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Gerade Verbindung 7">
            <a:extLst>
              <a:ext uri="{FF2B5EF4-FFF2-40B4-BE49-F238E27FC236}">
                <a16:creationId xmlns:a16="http://schemas.microsoft.com/office/drawing/2014/main" id="{90219D20-109C-4E2D-81D7-563AA44C82B0}"/>
              </a:ext>
            </a:extLst>
          </p:cNvPr>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sp>
        <p:nvSpPr>
          <p:cNvPr id="15" name="Foliennummernplatzhalter 6">
            <a:extLst>
              <a:ext uri="{FF2B5EF4-FFF2-40B4-BE49-F238E27FC236}">
                <a16:creationId xmlns:a16="http://schemas.microsoft.com/office/drawing/2014/main" id="{0E895261-69C3-4DE2-BAA8-C5E98D60B699}"/>
              </a:ext>
            </a:extLst>
          </p:cNvPr>
          <p:cNvSpPr txBox="1">
            <a:spLocks/>
          </p:cNvSpPr>
          <p:nvPr/>
        </p:nvSpPr>
        <p:spPr>
          <a:xfrm>
            <a:off x="9579024" y="6448252"/>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78B4037-3D67-43F0-B8D0-9F19A9762E8B}" type="slidenum">
              <a:rPr lang="de-AT" sz="1200"/>
              <a:pPr algn="r"/>
              <a:t>12</a:t>
            </a:fld>
            <a:endParaRPr lang="de-AT" sz="1200" dirty="0"/>
          </a:p>
        </p:txBody>
      </p:sp>
      <p:pic>
        <p:nvPicPr>
          <p:cNvPr id="14" name="Grafik 13">
            <a:extLst>
              <a:ext uri="{FF2B5EF4-FFF2-40B4-BE49-F238E27FC236}">
                <a16:creationId xmlns:a16="http://schemas.microsoft.com/office/drawing/2014/main" id="{239C9B44-F14D-4C5E-8D27-2EF1578F54C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pic>
        <p:nvPicPr>
          <p:cNvPr id="16" name="Grafik 15">
            <a:extLst>
              <a:ext uri="{FF2B5EF4-FFF2-40B4-BE49-F238E27FC236}">
                <a16:creationId xmlns:a16="http://schemas.microsoft.com/office/drawing/2014/main" id="{5B90E592-155F-4779-B4BE-48B6B4BFE0E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7563" y="1412776"/>
            <a:ext cx="2215675" cy="2615889"/>
          </a:xfrm>
          <a:prstGeom prst="rect">
            <a:avLst/>
          </a:prstGeom>
        </p:spPr>
      </p:pic>
      <p:graphicFrame>
        <p:nvGraphicFramePr>
          <p:cNvPr id="2" name="Diagramm 1">
            <a:extLst>
              <a:ext uri="{FF2B5EF4-FFF2-40B4-BE49-F238E27FC236}">
                <a16:creationId xmlns:a16="http://schemas.microsoft.com/office/drawing/2014/main" id="{CA398CE6-D24D-E5E9-201A-EBDC640C905B}"/>
              </a:ext>
            </a:extLst>
          </p:cNvPr>
          <p:cNvGraphicFramePr/>
          <p:nvPr>
            <p:extLst>
              <p:ext uri="{D42A27DB-BD31-4B8C-83A1-F6EECF244321}">
                <p14:modId xmlns:p14="http://schemas.microsoft.com/office/powerpoint/2010/main" val="1561822221"/>
              </p:ext>
            </p:extLst>
          </p:nvPr>
        </p:nvGraphicFramePr>
        <p:xfrm>
          <a:off x="4151784" y="2424259"/>
          <a:ext cx="7776864" cy="3885061"/>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1673400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tertitel 2"/>
          <p:cNvSpPr txBox="1">
            <a:spLocks/>
          </p:cNvSpPr>
          <p:nvPr/>
        </p:nvSpPr>
        <p:spPr>
          <a:xfrm>
            <a:off x="4007768" y="548680"/>
            <a:ext cx="7920880" cy="648072"/>
          </a:xfrm>
          <a:prstGeom prst="rect">
            <a:avLst/>
          </a:prstGeom>
        </p:spPr>
        <p:txBody>
          <a:bodyPr vert="horz" lIns="91440" tIns="45720" rIns="91440" bIns="45720" rtlCol="0">
            <a:normAutofit/>
          </a:bodyPr>
          <a:lstStyle/>
          <a:p>
            <a:pPr marL="571500" indent="-571500">
              <a:spcBef>
                <a:spcPct val="20000"/>
              </a:spcBef>
              <a:defRPr/>
            </a:pPr>
            <a:r>
              <a:rPr lang="de-AT" sz="2800" b="1" i="1" dirty="0">
                <a:solidFill>
                  <a:prstClr val="black"/>
                </a:solidFill>
              </a:rPr>
              <a:t>Verdrängung der Gefühle dominiert</a:t>
            </a:r>
          </a:p>
        </p:txBody>
      </p:sp>
      <p:sp>
        <p:nvSpPr>
          <p:cNvPr id="11" name="Untertitel 2"/>
          <p:cNvSpPr>
            <a:spLocks noGrp="1"/>
          </p:cNvSpPr>
          <p:nvPr>
            <p:ph type="subTitle" idx="1"/>
          </p:nvPr>
        </p:nvSpPr>
        <p:spPr>
          <a:xfrm>
            <a:off x="4223792" y="1601300"/>
            <a:ext cx="7056784" cy="4203964"/>
          </a:xfrm>
        </p:spPr>
        <p:txBody>
          <a:bodyPr>
            <a:normAutofit/>
          </a:bodyPr>
          <a:lstStyle/>
          <a:p>
            <a:pPr algn="l"/>
            <a:r>
              <a:rPr lang="de-AT" sz="1800" dirty="0">
                <a:solidFill>
                  <a:schemeClr val="tx1"/>
                </a:solidFill>
              </a:rPr>
              <a:t>„Wie gehst du mit unangenehmen Gefühlen während des Lernens um?“ </a:t>
            </a:r>
          </a:p>
          <a:p>
            <a:pPr algn="l"/>
            <a:r>
              <a:rPr lang="de-AT" sz="1200" dirty="0">
                <a:solidFill>
                  <a:schemeClr val="tx1"/>
                </a:solidFill>
              </a:rPr>
              <a:t>in Prozent</a:t>
            </a:r>
          </a:p>
        </p:txBody>
      </p:sp>
      <p:graphicFrame>
        <p:nvGraphicFramePr>
          <p:cNvPr id="13" name="Diagramm 12"/>
          <p:cNvGraphicFramePr/>
          <p:nvPr>
            <p:extLst>
              <p:ext uri="{D42A27DB-BD31-4B8C-83A1-F6EECF244321}">
                <p14:modId xmlns:p14="http://schemas.microsoft.com/office/powerpoint/2010/main" val="1918759999"/>
              </p:ext>
            </p:extLst>
          </p:nvPr>
        </p:nvGraphicFramePr>
        <p:xfrm>
          <a:off x="911424" y="4725144"/>
          <a:ext cx="2160240" cy="1368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Gerade Verbindung 7">
            <a:extLst>
              <a:ext uri="{FF2B5EF4-FFF2-40B4-BE49-F238E27FC236}">
                <a16:creationId xmlns:a16="http://schemas.microsoft.com/office/drawing/2014/main" id="{90219D20-109C-4E2D-81D7-563AA44C82B0}"/>
              </a:ext>
            </a:extLst>
          </p:cNvPr>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sp>
        <p:nvSpPr>
          <p:cNvPr id="15" name="Foliennummernplatzhalter 6">
            <a:extLst>
              <a:ext uri="{FF2B5EF4-FFF2-40B4-BE49-F238E27FC236}">
                <a16:creationId xmlns:a16="http://schemas.microsoft.com/office/drawing/2014/main" id="{0E895261-69C3-4DE2-BAA8-C5E98D60B699}"/>
              </a:ext>
            </a:extLst>
          </p:cNvPr>
          <p:cNvSpPr txBox="1">
            <a:spLocks/>
          </p:cNvSpPr>
          <p:nvPr/>
        </p:nvSpPr>
        <p:spPr>
          <a:xfrm>
            <a:off x="9579024" y="6448252"/>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78B4037-3D67-43F0-B8D0-9F19A9762E8B}" type="slidenum">
              <a:rPr lang="de-AT" sz="1200"/>
              <a:pPr algn="r"/>
              <a:t>13</a:t>
            </a:fld>
            <a:endParaRPr lang="de-AT" sz="1200" dirty="0"/>
          </a:p>
        </p:txBody>
      </p:sp>
      <p:pic>
        <p:nvPicPr>
          <p:cNvPr id="14" name="Grafik 13">
            <a:extLst>
              <a:ext uri="{FF2B5EF4-FFF2-40B4-BE49-F238E27FC236}">
                <a16:creationId xmlns:a16="http://schemas.microsoft.com/office/drawing/2014/main" id="{239C9B44-F14D-4C5E-8D27-2EF1578F54C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pic>
        <p:nvPicPr>
          <p:cNvPr id="16" name="Grafik 15">
            <a:extLst>
              <a:ext uri="{FF2B5EF4-FFF2-40B4-BE49-F238E27FC236}">
                <a16:creationId xmlns:a16="http://schemas.microsoft.com/office/drawing/2014/main" id="{5B90E592-155F-4779-B4BE-48B6B4BFE0E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7563" y="1412776"/>
            <a:ext cx="2215675" cy="2615889"/>
          </a:xfrm>
          <a:prstGeom prst="rect">
            <a:avLst/>
          </a:prstGeom>
        </p:spPr>
      </p:pic>
      <p:graphicFrame>
        <p:nvGraphicFramePr>
          <p:cNvPr id="2" name="Diagramm 1">
            <a:extLst>
              <a:ext uri="{FF2B5EF4-FFF2-40B4-BE49-F238E27FC236}">
                <a16:creationId xmlns:a16="http://schemas.microsoft.com/office/drawing/2014/main" id="{66E194BB-A834-4D65-6A6C-C4FE0E9856CA}"/>
              </a:ext>
            </a:extLst>
          </p:cNvPr>
          <p:cNvGraphicFramePr/>
          <p:nvPr>
            <p:extLst>
              <p:ext uri="{D42A27DB-BD31-4B8C-83A1-F6EECF244321}">
                <p14:modId xmlns:p14="http://schemas.microsoft.com/office/powerpoint/2010/main" val="805265069"/>
              </p:ext>
            </p:extLst>
          </p:nvPr>
        </p:nvGraphicFramePr>
        <p:xfrm>
          <a:off x="4151784" y="2424259"/>
          <a:ext cx="7776864" cy="3885061"/>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6780473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tertitel 2"/>
          <p:cNvSpPr>
            <a:spLocks noGrp="1"/>
          </p:cNvSpPr>
          <p:nvPr>
            <p:ph type="subTitle" idx="1"/>
          </p:nvPr>
        </p:nvSpPr>
        <p:spPr>
          <a:xfrm>
            <a:off x="3935760" y="1302224"/>
            <a:ext cx="7416823" cy="5260145"/>
          </a:xfrm>
        </p:spPr>
        <p:txBody>
          <a:bodyPr>
            <a:noAutofit/>
          </a:bodyPr>
          <a:lstStyle/>
          <a:p>
            <a:pPr marL="360363" indent="-360363" algn="l">
              <a:spcBef>
                <a:spcPts val="1200"/>
              </a:spcBef>
              <a:buFont typeface="Wingdings" panose="05000000000000000000" pitchFamily="2" charset="2"/>
              <a:buChar char="§"/>
            </a:pPr>
            <a:r>
              <a:rPr lang="de-AT" sz="1800" dirty="0">
                <a:solidFill>
                  <a:schemeClr val="tx1"/>
                </a:solidFill>
              </a:rPr>
              <a:t>Die aktuellen Krisen gehen an unserer Jugend nicht spurlos vorbei. Sorgen bereiten vor allem die steigenden Preise und die Energiekrise, Corona dagegen kaum mehr.</a:t>
            </a:r>
          </a:p>
          <a:p>
            <a:pPr marL="360363" indent="-360363" algn="l">
              <a:spcBef>
                <a:spcPts val="1200"/>
              </a:spcBef>
              <a:buFont typeface="Wingdings" panose="05000000000000000000" pitchFamily="2" charset="2"/>
              <a:buChar char="§"/>
            </a:pPr>
            <a:r>
              <a:rPr lang="de-AT" sz="1800" dirty="0">
                <a:solidFill>
                  <a:schemeClr val="tx1"/>
                </a:solidFill>
              </a:rPr>
              <a:t>Mädchen zerbrechen sich über die Krisenthemen mehr den Kopf als Burschen, ältere Jugendliche mehr als jüngere, Wiener mehr als Nicht-Wiener.</a:t>
            </a:r>
          </a:p>
          <a:p>
            <a:pPr marL="360363" indent="-360363" algn="l">
              <a:spcBef>
                <a:spcPts val="1200"/>
              </a:spcBef>
              <a:buFont typeface="Wingdings" panose="05000000000000000000" pitchFamily="2" charset="2"/>
              <a:buChar char="§"/>
            </a:pPr>
            <a:r>
              <a:rPr lang="de-AT" sz="1800" dirty="0">
                <a:solidFill>
                  <a:schemeClr val="tx1"/>
                </a:solidFill>
              </a:rPr>
              <a:t>Zwei Drittel der Schüler*innen wünschen sich, dass in der Schule öfter über aktuelle Krisenthemen gesprochen wird.</a:t>
            </a:r>
          </a:p>
          <a:p>
            <a:pPr marL="360363" indent="-360363" algn="l">
              <a:spcBef>
                <a:spcPts val="1200"/>
              </a:spcBef>
              <a:buFont typeface="Wingdings" panose="05000000000000000000" pitchFamily="2" charset="2"/>
              <a:buChar char="§"/>
            </a:pPr>
            <a:r>
              <a:rPr lang="de-AT" sz="1800" dirty="0">
                <a:solidFill>
                  <a:schemeClr val="tx1"/>
                </a:solidFill>
              </a:rPr>
              <a:t>Im schulischen Kontext ist die Krisenangst aber ohne Bedeutung. Dort dominiert die Furcht vor Prüfungen und der Zeitdruck beim Lernen. Auch der Freizeitstress ist nach Corona wieder zurück und lenkt vom Lernen ab.</a:t>
            </a:r>
          </a:p>
          <a:p>
            <a:pPr marL="360363" indent="-360363" algn="l">
              <a:spcBef>
                <a:spcPts val="1200"/>
              </a:spcBef>
              <a:buFont typeface="Wingdings" panose="05000000000000000000" pitchFamily="2" charset="2"/>
              <a:buChar char="§"/>
            </a:pPr>
            <a:r>
              <a:rPr lang="de-AT" sz="1800" dirty="0">
                <a:solidFill>
                  <a:schemeClr val="tx1"/>
                </a:solidFill>
              </a:rPr>
              <a:t>Die Freude am Lernen ist im letzten Jahr bei vielen gesunken, die Leistungen wurden aber eher besser. Und das Interesse an Politik und Weltgeschehen ist bei zahlreichen Schüler*innen gewachsen.</a:t>
            </a:r>
          </a:p>
          <a:p>
            <a:pPr marL="360363" indent="-360363" algn="l">
              <a:spcBef>
                <a:spcPts val="1200"/>
              </a:spcBef>
              <a:buFont typeface="Wingdings" panose="05000000000000000000" pitchFamily="2" charset="2"/>
              <a:buChar char="§"/>
            </a:pPr>
            <a:r>
              <a:rPr lang="de-AT" sz="1800" dirty="0">
                <a:solidFill>
                  <a:schemeClr val="tx1"/>
                </a:solidFill>
              </a:rPr>
              <a:t>Manche Schüler*innen fühlen sich nervöser, zorniger und verunsichert. Gesprochen wird über diese unangenehmen Gefühle aber selten.</a:t>
            </a:r>
          </a:p>
          <a:p>
            <a:pPr marL="360363" indent="-360363" algn="l">
              <a:spcBef>
                <a:spcPts val="1200"/>
              </a:spcBef>
              <a:buFont typeface="Wingdings" panose="05000000000000000000" pitchFamily="2" charset="2"/>
              <a:buChar char="§"/>
            </a:pPr>
            <a:endParaRPr lang="de-AT" sz="2000" dirty="0">
              <a:solidFill>
                <a:schemeClr val="tx1"/>
              </a:solidFill>
            </a:endParaRPr>
          </a:p>
        </p:txBody>
      </p:sp>
      <p:sp>
        <p:nvSpPr>
          <p:cNvPr id="10" name="Untertitel 2"/>
          <p:cNvSpPr txBox="1">
            <a:spLocks/>
          </p:cNvSpPr>
          <p:nvPr/>
        </p:nvSpPr>
        <p:spPr>
          <a:xfrm>
            <a:off x="4007769" y="620688"/>
            <a:ext cx="5976663" cy="648072"/>
          </a:xfrm>
          <a:prstGeom prst="rect">
            <a:avLst/>
          </a:prstGeom>
        </p:spPr>
        <p:txBody>
          <a:bodyPr vert="horz" lIns="91440" tIns="45720" rIns="91440" bIns="45720" rtlCol="0">
            <a:noAutofit/>
          </a:bodyPr>
          <a:lstStyle/>
          <a:p>
            <a:pPr marL="571500" indent="-571500">
              <a:spcBef>
                <a:spcPct val="20000"/>
              </a:spcBef>
              <a:defRPr/>
            </a:pPr>
            <a:r>
              <a:rPr lang="de-AT" sz="2400" b="1" i="1" dirty="0">
                <a:solidFill>
                  <a:prstClr val="black"/>
                </a:solidFill>
              </a:rPr>
              <a:t>Zusammenfassung der Umfrage-Ergebnisse</a:t>
            </a:r>
          </a:p>
          <a:p>
            <a:pPr algn="ctr">
              <a:spcBef>
                <a:spcPct val="20000"/>
              </a:spcBef>
              <a:buFont typeface="Arial" pitchFamily="34" charset="0"/>
              <a:buNone/>
              <a:defRPr/>
            </a:pPr>
            <a:r>
              <a:rPr lang="de-AT" sz="2400" dirty="0">
                <a:solidFill>
                  <a:prstClr val="black">
                    <a:tint val="75000"/>
                  </a:prstClr>
                </a:solidFill>
              </a:rPr>
              <a:t> </a:t>
            </a:r>
          </a:p>
        </p:txBody>
      </p:sp>
      <p:cxnSp>
        <p:nvCxnSpPr>
          <p:cNvPr id="11" name="Gerade Verbindung 7">
            <a:extLst>
              <a:ext uri="{FF2B5EF4-FFF2-40B4-BE49-F238E27FC236}">
                <a16:creationId xmlns:a16="http://schemas.microsoft.com/office/drawing/2014/main" id="{8E401C51-2A8B-49C8-A3FB-5D87BA878273}"/>
              </a:ext>
            </a:extLst>
          </p:cNvPr>
          <p:cNvCxnSpPr>
            <a:cxnSpLocks/>
          </p:cNvCxnSpPr>
          <p:nvPr/>
        </p:nvCxnSpPr>
        <p:spPr>
          <a:xfrm>
            <a:off x="3935760" y="1154639"/>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sp>
        <p:nvSpPr>
          <p:cNvPr id="12" name="Foliennummernplatzhalter 6">
            <a:extLst>
              <a:ext uri="{FF2B5EF4-FFF2-40B4-BE49-F238E27FC236}">
                <a16:creationId xmlns:a16="http://schemas.microsoft.com/office/drawing/2014/main" id="{8562A81C-7477-41A7-A411-2E2127185F56}"/>
              </a:ext>
            </a:extLst>
          </p:cNvPr>
          <p:cNvSpPr txBox="1">
            <a:spLocks/>
          </p:cNvSpPr>
          <p:nvPr/>
        </p:nvSpPr>
        <p:spPr>
          <a:xfrm>
            <a:off x="9579024" y="6448252"/>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78B4037-3D67-43F0-B8D0-9F19A9762E8B}" type="slidenum">
              <a:rPr lang="de-AT" sz="1200"/>
              <a:pPr algn="r"/>
              <a:t>14</a:t>
            </a:fld>
            <a:endParaRPr lang="de-AT" sz="1200" dirty="0"/>
          </a:p>
        </p:txBody>
      </p:sp>
      <p:pic>
        <p:nvPicPr>
          <p:cNvPr id="8" name="Grafik 7">
            <a:extLst>
              <a:ext uri="{FF2B5EF4-FFF2-40B4-BE49-F238E27FC236}">
                <a16:creationId xmlns:a16="http://schemas.microsoft.com/office/drawing/2014/main" id="{5D8C21DD-0ACE-45C2-867E-7F1F5A47D709}"/>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pic>
        <p:nvPicPr>
          <p:cNvPr id="9" name="Grafik 8">
            <a:extLst>
              <a:ext uri="{FF2B5EF4-FFF2-40B4-BE49-F238E27FC236}">
                <a16:creationId xmlns:a16="http://schemas.microsoft.com/office/drawing/2014/main" id="{06B1371B-93D6-4941-9075-2D0E0B64192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7563" y="1412776"/>
            <a:ext cx="2215675" cy="2615889"/>
          </a:xfrm>
          <a:prstGeom prst="rect">
            <a:avLst/>
          </a:prstGeom>
        </p:spPr>
      </p:pic>
    </p:spTree>
    <p:extLst>
      <p:ext uri="{BB962C8B-B14F-4D97-AF65-F5344CB8AC3E}">
        <p14:creationId xmlns:p14="http://schemas.microsoft.com/office/powerpoint/2010/main" val="18484576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tertitel 2"/>
          <p:cNvSpPr>
            <a:spLocks noGrp="1"/>
          </p:cNvSpPr>
          <p:nvPr>
            <p:ph type="subTitle" idx="1"/>
          </p:nvPr>
        </p:nvSpPr>
        <p:spPr>
          <a:xfrm>
            <a:off x="3935760" y="1633888"/>
            <a:ext cx="7056783" cy="4747440"/>
          </a:xfrm>
        </p:spPr>
        <p:txBody>
          <a:bodyPr>
            <a:noAutofit/>
          </a:bodyPr>
          <a:lstStyle/>
          <a:p>
            <a:pPr marL="342900" indent="-342900" algn="l">
              <a:spcBef>
                <a:spcPts val="1200"/>
              </a:spcBef>
              <a:buFont typeface="Wingdings" panose="05000000000000000000" pitchFamily="2" charset="2"/>
              <a:buChar char="§"/>
            </a:pPr>
            <a:r>
              <a:rPr lang="de-AT" sz="1800" dirty="0">
                <a:solidFill>
                  <a:schemeClr val="tx1"/>
                </a:solidFill>
                <a:latin typeface="+mj-lt"/>
              </a:rPr>
              <a:t>Junge Menschen reagieren auf Problemsituationen ganz unterschiedlich. Den einen sind sie Ansporn, mehr zu erfahren. Bei anderen lösen sie Angst und Nervosität aus.</a:t>
            </a:r>
          </a:p>
          <a:p>
            <a:pPr marL="342900" indent="-342900" algn="l">
              <a:spcBef>
                <a:spcPts val="1200"/>
              </a:spcBef>
              <a:buFont typeface="Wingdings" panose="05000000000000000000" pitchFamily="2" charset="2"/>
              <a:buChar char="§"/>
            </a:pPr>
            <a:r>
              <a:rPr lang="de-AT" sz="1800" dirty="0">
                <a:solidFill>
                  <a:schemeClr val="tx1"/>
                </a:solidFill>
                <a:latin typeface="+mj-lt"/>
              </a:rPr>
              <a:t>Gerade in Krisenzeiten gilt: Offene Fragen ernst nehmen, miteinander besprechen und nicht beiseite schieben. Nur so kann die Konzentration auf Schule, Lernen und Leistung gelingen.</a:t>
            </a:r>
          </a:p>
          <a:p>
            <a:pPr marL="342900" indent="-342900" algn="l">
              <a:spcBef>
                <a:spcPts val="1200"/>
              </a:spcBef>
              <a:buFont typeface="Wingdings" panose="05000000000000000000" pitchFamily="2" charset="2"/>
              <a:buChar char="§"/>
            </a:pPr>
            <a:r>
              <a:rPr lang="de-AT" sz="1800" dirty="0">
                <a:solidFill>
                  <a:schemeClr val="tx1"/>
                </a:solidFill>
                <a:latin typeface="+mj-lt"/>
              </a:rPr>
              <a:t>Vor lauter Sorge um die Bewältigung des Alltags in Krisenzeiten dürfen wir nicht übersehen, dass es nach wie vor Prüfungsangst, Zeitdruck und Notenstress sind, die unsere Jugend wirklich quälen.</a:t>
            </a:r>
          </a:p>
          <a:p>
            <a:pPr marL="342900" indent="-342900" algn="l">
              <a:spcBef>
                <a:spcPts val="1200"/>
              </a:spcBef>
              <a:buFont typeface="Wingdings" panose="05000000000000000000" pitchFamily="2" charset="2"/>
              <a:buChar char="§"/>
            </a:pPr>
            <a:r>
              <a:rPr lang="de-AT" sz="1800" dirty="0">
                <a:solidFill>
                  <a:schemeClr val="tx1"/>
                </a:solidFill>
                <a:latin typeface="+mj-lt"/>
              </a:rPr>
              <a:t>Zuversicht und Optimismus machen stark. Sie sollten beim Lernen nie verloren gehen, ebenso wie bei der Bewältigung der Krisen, mit denen die Welt derzeit konfrontiert ist.</a:t>
            </a:r>
          </a:p>
          <a:p>
            <a:pPr marL="342900" indent="-342900" algn="l">
              <a:spcBef>
                <a:spcPts val="1200"/>
              </a:spcBef>
              <a:buAutoNum type="arabicPeriod"/>
            </a:pPr>
            <a:endParaRPr lang="de-AT" sz="1800" dirty="0">
              <a:solidFill>
                <a:schemeClr val="tx1"/>
              </a:solidFill>
              <a:latin typeface="+mj-lt"/>
            </a:endParaRPr>
          </a:p>
          <a:p>
            <a:pPr marL="342900" indent="-342900" algn="l">
              <a:spcBef>
                <a:spcPts val="1200"/>
              </a:spcBef>
              <a:buAutoNum type="arabicPeriod"/>
            </a:pPr>
            <a:endParaRPr lang="de-AT" sz="1800" dirty="0">
              <a:solidFill>
                <a:schemeClr val="tx1"/>
              </a:solidFill>
              <a:latin typeface="+mj-lt"/>
            </a:endParaRPr>
          </a:p>
          <a:p>
            <a:pPr marL="360363" indent="-360363" algn="l">
              <a:spcBef>
                <a:spcPts val="1200"/>
              </a:spcBef>
              <a:buFont typeface="Wingdings" panose="05000000000000000000" pitchFamily="2" charset="2"/>
              <a:buChar char="§"/>
            </a:pPr>
            <a:endParaRPr lang="de-AT" sz="2000" dirty="0">
              <a:solidFill>
                <a:schemeClr val="tx1"/>
              </a:solidFill>
            </a:endParaRPr>
          </a:p>
          <a:p>
            <a:pPr marL="360363" indent="-360363" algn="l">
              <a:spcBef>
                <a:spcPts val="1200"/>
              </a:spcBef>
              <a:buFont typeface="Wingdings" panose="05000000000000000000" pitchFamily="2" charset="2"/>
              <a:buChar char="§"/>
            </a:pPr>
            <a:endParaRPr lang="de-AT" sz="2000" dirty="0">
              <a:solidFill>
                <a:schemeClr val="tx1"/>
              </a:solidFill>
            </a:endParaRPr>
          </a:p>
          <a:p>
            <a:pPr algn="l">
              <a:spcBef>
                <a:spcPts val="1200"/>
              </a:spcBef>
            </a:pPr>
            <a:endParaRPr lang="de-AT" sz="2000" dirty="0">
              <a:solidFill>
                <a:schemeClr val="tx1"/>
              </a:solidFill>
            </a:endParaRPr>
          </a:p>
          <a:p>
            <a:pPr marL="360363" indent="-360363" algn="l">
              <a:spcBef>
                <a:spcPts val="1200"/>
              </a:spcBef>
              <a:buFont typeface="Wingdings" panose="05000000000000000000" pitchFamily="2" charset="2"/>
              <a:buChar char="§"/>
            </a:pPr>
            <a:endParaRPr lang="de-AT" sz="2000" dirty="0">
              <a:solidFill>
                <a:schemeClr val="tx1"/>
              </a:solidFill>
            </a:endParaRPr>
          </a:p>
        </p:txBody>
      </p:sp>
      <p:sp>
        <p:nvSpPr>
          <p:cNvPr id="10" name="Untertitel 2"/>
          <p:cNvSpPr txBox="1">
            <a:spLocks/>
          </p:cNvSpPr>
          <p:nvPr/>
        </p:nvSpPr>
        <p:spPr>
          <a:xfrm>
            <a:off x="4007768" y="620688"/>
            <a:ext cx="7920880" cy="648072"/>
          </a:xfrm>
          <a:prstGeom prst="rect">
            <a:avLst/>
          </a:prstGeom>
        </p:spPr>
        <p:txBody>
          <a:bodyPr vert="horz" lIns="91440" tIns="45720" rIns="91440" bIns="45720" rtlCol="0">
            <a:normAutofit/>
          </a:bodyPr>
          <a:lstStyle/>
          <a:p>
            <a:pPr marL="571500" indent="-571500">
              <a:spcBef>
                <a:spcPct val="20000"/>
              </a:spcBef>
              <a:defRPr/>
            </a:pPr>
            <a:r>
              <a:rPr lang="de-AT" sz="2800" b="1" i="1" dirty="0">
                <a:solidFill>
                  <a:prstClr val="black"/>
                </a:solidFill>
              </a:rPr>
              <a:t>Gedanken zum Lernen in Krisenzeiten</a:t>
            </a:r>
            <a:endParaRPr lang="de-AT" sz="2800" dirty="0">
              <a:solidFill>
                <a:prstClr val="black">
                  <a:tint val="75000"/>
                </a:prstClr>
              </a:solidFill>
            </a:endParaRPr>
          </a:p>
          <a:p>
            <a:pPr algn="ctr">
              <a:spcBef>
                <a:spcPct val="20000"/>
              </a:spcBef>
              <a:buFont typeface="Arial" pitchFamily="34" charset="0"/>
              <a:buNone/>
              <a:defRPr/>
            </a:pPr>
            <a:endParaRPr lang="de-AT" sz="3200" dirty="0">
              <a:solidFill>
                <a:prstClr val="black">
                  <a:tint val="75000"/>
                </a:prstClr>
              </a:solidFill>
            </a:endParaRPr>
          </a:p>
        </p:txBody>
      </p:sp>
      <p:cxnSp>
        <p:nvCxnSpPr>
          <p:cNvPr id="9" name="Gerade Verbindung 7">
            <a:extLst>
              <a:ext uri="{FF2B5EF4-FFF2-40B4-BE49-F238E27FC236}">
                <a16:creationId xmlns:a16="http://schemas.microsoft.com/office/drawing/2014/main" id="{264483F7-1CB3-417F-9158-BC92991F22CA}"/>
              </a:ext>
            </a:extLst>
          </p:cNvPr>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sp>
        <p:nvSpPr>
          <p:cNvPr id="12" name="Foliennummernplatzhalter 6">
            <a:extLst>
              <a:ext uri="{FF2B5EF4-FFF2-40B4-BE49-F238E27FC236}">
                <a16:creationId xmlns:a16="http://schemas.microsoft.com/office/drawing/2014/main" id="{CC10EBC7-8D5C-4A68-805F-5B15E6803D1F}"/>
              </a:ext>
            </a:extLst>
          </p:cNvPr>
          <p:cNvSpPr txBox="1">
            <a:spLocks/>
          </p:cNvSpPr>
          <p:nvPr/>
        </p:nvSpPr>
        <p:spPr>
          <a:xfrm>
            <a:off x="9579024" y="6448252"/>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78B4037-3D67-43F0-B8D0-9F19A9762E8B}" type="slidenum">
              <a:rPr lang="de-AT" sz="1200"/>
              <a:pPr algn="r"/>
              <a:t>15</a:t>
            </a:fld>
            <a:endParaRPr lang="de-AT" sz="1200" dirty="0"/>
          </a:p>
        </p:txBody>
      </p:sp>
      <p:pic>
        <p:nvPicPr>
          <p:cNvPr id="8" name="Grafik 7">
            <a:extLst>
              <a:ext uri="{FF2B5EF4-FFF2-40B4-BE49-F238E27FC236}">
                <a16:creationId xmlns:a16="http://schemas.microsoft.com/office/drawing/2014/main" id="{24E1464F-7F89-49FA-90F7-4519849B651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pic>
        <p:nvPicPr>
          <p:cNvPr id="11" name="Grafik 10">
            <a:extLst>
              <a:ext uri="{FF2B5EF4-FFF2-40B4-BE49-F238E27FC236}">
                <a16:creationId xmlns:a16="http://schemas.microsoft.com/office/drawing/2014/main" id="{7AF87BDA-E679-4617-9F04-D4A263E03D9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7563" y="1418147"/>
            <a:ext cx="2215675" cy="2615889"/>
          </a:xfrm>
          <a:prstGeom prst="rect">
            <a:avLst/>
          </a:prstGeom>
        </p:spPr>
      </p:pic>
    </p:spTree>
    <p:extLst>
      <p:ext uri="{BB962C8B-B14F-4D97-AF65-F5344CB8AC3E}">
        <p14:creationId xmlns:p14="http://schemas.microsoft.com/office/powerpoint/2010/main" val="10443888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tertitel 2"/>
          <p:cNvSpPr>
            <a:spLocks noGrp="1"/>
          </p:cNvSpPr>
          <p:nvPr>
            <p:ph type="subTitle" idx="1"/>
          </p:nvPr>
        </p:nvSpPr>
        <p:spPr>
          <a:xfrm>
            <a:off x="0" y="1579216"/>
            <a:ext cx="12192000" cy="4010025"/>
          </a:xfrm>
        </p:spPr>
        <p:txBody>
          <a:bodyPr>
            <a:normAutofit/>
          </a:bodyPr>
          <a:lstStyle/>
          <a:p>
            <a:pPr algn="l"/>
            <a:endParaRPr lang="de-AT" sz="2800" dirty="0">
              <a:solidFill>
                <a:schemeClr val="tx1"/>
              </a:solidFill>
            </a:endParaRPr>
          </a:p>
          <a:p>
            <a:pPr algn="l"/>
            <a:endParaRPr lang="de-AT" sz="2800" dirty="0">
              <a:solidFill>
                <a:schemeClr val="tx1"/>
              </a:solidFill>
            </a:endParaRPr>
          </a:p>
          <a:p>
            <a:endParaRPr lang="de-AT" sz="2800" dirty="0">
              <a:solidFill>
                <a:schemeClr val="tx1"/>
              </a:solidFill>
            </a:endParaRPr>
          </a:p>
          <a:p>
            <a:r>
              <a:rPr lang="de-AT" sz="4000" dirty="0">
                <a:solidFill>
                  <a:schemeClr val="tx1"/>
                </a:solidFill>
              </a:rPr>
              <a:t>Vielen Dank für Ihre Aufmerksamkeit.</a:t>
            </a:r>
          </a:p>
          <a:p>
            <a:r>
              <a:rPr lang="de-AT" sz="4000" dirty="0">
                <a:solidFill>
                  <a:schemeClr val="tx1"/>
                </a:solidFill>
              </a:rPr>
              <a:t>Wir freuen uns auf Ihre Fragen!</a:t>
            </a:r>
          </a:p>
          <a:p>
            <a:endParaRPr lang="de-AT" sz="4000" dirty="0"/>
          </a:p>
          <a:p>
            <a:pPr marL="571500" indent="-571500" algn="l">
              <a:buFont typeface="Wingdings" panose="05000000000000000000" pitchFamily="2" charset="2"/>
              <a:buChar char="§"/>
            </a:pPr>
            <a:endParaRPr lang="de-AT" sz="4000" dirty="0"/>
          </a:p>
          <a:p>
            <a:endParaRPr lang="de-AT" dirty="0"/>
          </a:p>
        </p:txBody>
      </p:sp>
      <p:cxnSp>
        <p:nvCxnSpPr>
          <p:cNvPr id="7" name="Gerade Verbindung 7">
            <a:extLst>
              <a:ext uri="{FF2B5EF4-FFF2-40B4-BE49-F238E27FC236}">
                <a16:creationId xmlns:a16="http://schemas.microsoft.com/office/drawing/2014/main" id="{91A8B7FB-F196-40C0-BA54-C433D7A383B1}"/>
              </a:ext>
            </a:extLst>
          </p:cNvPr>
          <p:cNvCxnSpPr>
            <a:cxnSpLocks/>
          </p:cNvCxnSpPr>
          <p:nvPr/>
        </p:nvCxnSpPr>
        <p:spPr>
          <a:xfrm>
            <a:off x="551384" y="1844824"/>
            <a:ext cx="11161240"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pic>
        <p:nvPicPr>
          <p:cNvPr id="10" name="Grafik 9">
            <a:extLst>
              <a:ext uri="{FF2B5EF4-FFF2-40B4-BE49-F238E27FC236}">
                <a16:creationId xmlns:a16="http://schemas.microsoft.com/office/drawing/2014/main" id="{D525399D-8198-42C0-87A7-EDC6465C673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71864" y="769163"/>
            <a:ext cx="1764000" cy="677249"/>
          </a:xfrm>
          <a:prstGeom prst="rect">
            <a:avLst/>
          </a:prstGeom>
        </p:spPr>
      </p:pic>
    </p:spTree>
    <p:extLst>
      <p:ext uri="{BB962C8B-B14F-4D97-AF65-F5344CB8AC3E}">
        <p14:creationId xmlns:p14="http://schemas.microsoft.com/office/powerpoint/2010/main" val="3238494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tertitel 2"/>
          <p:cNvSpPr>
            <a:spLocks noGrp="1"/>
          </p:cNvSpPr>
          <p:nvPr>
            <p:ph type="subTitle" idx="1"/>
          </p:nvPr>
        </p:nvSpPr>
        <p:spPr>
          <a:xfrm>
            <a:off x="6384032" y="2060848"/>
            <a:ext cx="4752528" cy="4010025"/>
          </a:xfrm>
        </p:spPr>
        <p:txBody>
          <a:bodyPr>
            <a:normAutofit/>
          </a:bodyPr>
          <a:lstStyle/>
          <a:p>
            <a:pPr algn="l"/>
            <a:r>
              <a:rPr lang="de-AT" sz="2400" dirty="0">
                <a:solidFill>
                  <a:schemeClr val="tx1"/>
                </a:solidFill>
              </a:rPr>
              <a:t>Angela Schmidt</a:t>
            </a:r>
          </a:p>
          <a:p>
            <a:pPr algn="l"/>
            <a:r>
              <a:rPr lang="de-AT" sz="2400" i="1" dirty="0">
                <a:solidFill>
                  <a:schemeClr val="tx1"/>
                </a:solidFill>
              </a:rPr>
              <a:t>LernQuadrat Unternehmenssprecherin</a:t>
            </a:r>
          </a:p>
          <a:p>
            <a:pPr algn="l"/>
            <a:endParaRPr lang="de-AT" sz="2400" i="1" dirty="0">
              <a:solidFill>
                <a:schemeClr val="tx1"/>
              </a:solidFill>
            </a:endParaRPr>
          </a:p>
          <a:p>
            <a:pPr algn="l"/>
            <a:endParaRPr lang="de-AT" sz="2400" dirty="0">
              <a:solidFill>
                <a:schemeClr val="tx1"/>
              </a:solidFill>
            </a:endParaRPr>
          </a:p>
          <a:p>
            <a:pPr algn="l"/>
            <a:endParaRPr lang="de-AT" sz="2400" dirty="0">
              <a:solidFill>
                <a:schemeClr val="tx1"/>
              </a:solidFill>
            </a:endParaRPr>
          </a:p>
          <a:p>
            <a:pPr algn="l"/>
            <a:r>
              <a:rPr lang="de-AT" sz="2400" dirty="0">
                <a:solidFill>
                  <a:schemeClr val="tx1"/>
                </a:solidFill>
              </a:rPr>
              <a:t>Dr. Claudius Halik</a:t>
            </a:r>
          </a:p>
          <a:p>
            <a:pPr algn="l"/>
            <a:r>
              <a:rPr lang="de-AT" sz="2400" i="1" dirty="0">
                <a:solidFill>
                  <a:schemeClr val="tx1"/>
                </a:solidFill>
              </a:rPr>
              <a:t>LernQuadrat Kommunikationsberater</a:t>
            </a:r>
          </a:p>
        </p:txBody>
      </p:sp>
      <p:sp>
        <p:nvSpPr>
          <p:cNvPr id="10" name="Untertitel 2"/>
          <p:cNvSpPr txBox="1">
            <a:spLocks/>
          </p:cNvSpPr>
          <p:nvPr/>
        </p:nvSpPr>
        <p:spPr>
          <a:xfrm>
            <a:off x="4120084" y="404665"/>
            <a:ext cx="5648325" cy="648072"/>
          </a:xfrm>
          <a:prstGeom prst="rect">
            <a:avLst/>
          </a:prstGeom>
        </p:spPr>
        <p:txBody>
          <a:bodyPr vert="horz" lIns="91440" tIns="45720" rIns="91440" bIns="45720" rtlCol="0">
            <a:normAutofit/>
          </a:bodyPr>
          <a:lstStyle/>
          <a:p>
            <a:pPr marL="571500" indent="-571500">
              <a:spcBef>
                <a:spcPct val="20000"/>
              </a:spcBef>
              <a:defRPr/>
            </a:pPr>
            <a:r>
              <a:rPr lang="de-AT" sz="3200" b="1" i="1" dirty="0">
                <a:solidFill>
                  <a:prstClr val="black"/>
                </a:solidFill>
              </a:rPr>
              <a:t>Ihre Gesprächspartner</a:t>
            </a:r>
          </a:p>
          <a:p>
            <a:pPr marL="571500" indent="-571500">
              <a:spcBef>
                <a:spcPct val="20000"/>
              </a:spcBef>
              <a:buFont typeface="Wingdings" panose="05000000000000000000" pitchFamily="2" charset="2"/>
              <a:buChar char="§"/>
              <a:defRPr/>
            </a:pPr>
            <a:endParaRPr lang="de-AT" sz="3600" dirty="0">
              <a:solidFill>
                <a:prstClr val="black">
                  <a:tint val="75000"/>
                </a:prstClr>
              </a:solidFill>
            </a:endParaRPr>
          </a:p>
          <a:p>
            <a:pPr algn="ctr">
              <a:spcBef>
                <a:spcPct val="20000"/>
              </a:spcBef>
              <a:buFont typeface="Arial" pitchFamily="34" charset="0"/>
              <a:buNone/>
              <a:defRPr/>
            </a:pPr>
            <a:endParaRPr lang="de-AT" sz="3200" dirty="0">
              <a:solidFill>
                <a:prstClr val="black">
                  <a:tint val="75000"/>
                </a:prstClr>
              </a:solidFill>
            </a:endParaRPr>
          </a:p>
        </p:txBody>
      </p:sp>
      <p:cxnSp>
        <p:nvCxnSpPr>
          <p:cNvPr id="11" name="Gerade Verbindung 7">
            <a:extLst>
              <a:ext uri="{FF2B5EF4-FFF2-40B4-BE49-F238E27FC236}">
                <a16:creationId xmlns:a16="http://schemas.microsoft.com/office/drawing/2014/main" id="{66EDBDDA-D879-4FCB-BECC-E4553A0408B8}"/>
              </a:ext>
            </a:extLst>
          </p:cNvPr>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pic>
        <p:nvPicPr>
          <p:cNvPr id="4" name="Grafik 3" descr="Ein Bild, das Person, Kleidung, Wand, lächelnd enthält.&#10;&#10;Automatisch generierte Beschreibung">
            <a:extLst>
              <a:ext uri="{FF2B5EF4-FFF2-40B4-BE49-F238E27FC236}">
                <a16:creationId xmlns:a16="http://schemas.microsoft.com/office/drawing/2014/main" id="{F12D81BC-A5CC-4B14-9826-DDB1EBDB0343}"/>
              </a:ext>
            </a:extLst>
          </p:cNvPr>
          <p:cNvPicPr>
            <a:picLocks/>
          </p:cNvPicPr>
          <p:nvPr/>
        </p:nvPicPr>
        <p:blipFill>
          <a:blip r:embed="rId2" cstate="print">
            <a:extLst>
              <a:ext uri="{28A0092B-C50C-407E-A947-70E740481C1C}">
                <a14:useLocalDpi xmlns:a14="http://schemas.microsoft.com/office/drawing/2010/main" val="0"/>
              </a:ext>
            </a:extLst>
          </a:blip>
          <a:stretch>
            <a:fillRect/>
          </a:stretch>
        </p:blipFill>
        <p:spPr>
          <a:xfrm flipH="1">
            <a:off x="4439816" y="1946141"/>
            <a:ext cx="1656184" cy="1691998"/>
          </a:xfrm>
          <a:prstGeom prst="rect">
            <a:avLst/>
          </a:prstGeom>
        </p:spPr>
      </p:pic>
      <p:pic>
        <p:nvPicPr>
          <p:cNvPr id="13" name="Grafik 12">
            <a:extLst>
              <a:ext uri="{FF2B5EF4-FFF2-40B4-BE49-F238E27FC236}">
                <a16:creationId xmlns:a16="http://schemas.microsoft.com/office/drawing/2014/main" id="{8B4EBAF2-2B83-4740-93E1-9D927B737F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7563" y="1449971"/>
            <a:ext cx="2215675" cy="2615889"/>
          </a:xfrm>
          <a:prstGeom prst="rect">
            <a:avLst/>
          </a:prstGeom>
        </p:spPr>
      </p:pic>
      <p:pic>
        <p:nvPicPr>
          <p:cNvPr id="14" name="Grafik 13">
            <a:extLst>
              <a:ext uri="{FF2B5EF4-FFF2-40B4-BE49-F238E27FC236}">
                <a16:creationId xmlns:a16="http://schemas.microsoft.com/office/drawing/2014/main" id="{572B6346-1CDA-45B7-9B20-E10A963A2BD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pic>
        <p:nvPicPr>
          <p:cNvPr id="5" name="Grafik 4" descr="Ein Bild, das Person, Anzug, Mann, Schlips enthält.&#10;&#10;Automatisch generierte Beschreibung">
            <a:extLst>
              <a:ext uri="{FF2B5EF4-FFF2-40B4-BE49-F238E27FC236}">
                <a16:creationId xmlns:a16="http://schemas.microsoft.com/office/drawing/2014/main" id="{64D49DE0-7ABA-4269-83F4-129DB1B93947}"/>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1634" b="29316"/>
          <a:stretch/>
        </p:blipFill>
        <p:spPr>
          <a:xfrm>
            <a:off x="4439816" y="4424511"/>
            <a:ext cx="1656000" cy="1681519"/>
          </a:xfrm>
          <a:prstGeom prst="rect">
            <a:avLst/>
          </a:prstGeom>
        </p:spPr>
      </p:pic>
    </p:spTree>
    <p:extLst>
      <p:ext uri="{BB962C8B-B14F-4D97-AF65-F5344CB8AC3E}">
        <p14:creationId xmlns:p14="http://schemas.microsoft.com/office/powerpoint/2010/main" val="3147829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Grafik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sp>
        <p:nvSpPr>
          <p:cNvPr id="6" name="Untertitel 2"/>
          <p:cNvSpPr>
            <a:spLocks noGrp="1"/>
          </p:cNvSpPr>
          <p:nvPr>
            <p:ph type="subTitle" idx="1"/>
          </p:nvPr>
        </p:nvSpPr>
        <p:spPr>
          <a:xfrm>
            <a:off x="4120084" y="1651224"/>
            <a:ext cx="6584428" cy="4730103"/>
          </a:xfrm>
        </p:spPr>
        <p:txBody>
          <a:bodyPr>
            <a:normAutofit/>
          </a:bodyPr>
          <a:lstStyle/>
          <a:p>
            <a:pPr marL="571500" indent="-571500" algn="l">
              <a:spcBef>
                <a:spcPts val="1200"/>
              </a:spcBef>
              <a:buFont typeface="Wingdings" panose="05000000000000000000" pitchFamily="2" charset="2"/>
              <a:buChar char="§"/>
            </a:pPr>
            <a:r>
              <a:rPr lang="de-AT" sz="2400" dirty="0">
                <a:solidFill>
                  <a:schemeClr val="tx1"/>
                </a:solidFill>
              </a:rPr>
              <a:t>Erfolgreiche Nachhilfe seit über 20 Jahren</a:t>
            </a:r>
          </a:p>
          <a:p>
            <a:pPr marL="571500" indent="-571500" algn="l">
              <a:spcBef>
                <a:spcPts val="1200"/>
              </a:spcBef>
              <a:buFont typeface="Wingdings" panose="05000000000000000000" pitchFamily="2" charset="2"/>
              <a:buChar char="§"/>
            </a:pPr>
            <a:r>
              <a:rPr lang="de-AT" sz="2400" dirty="0">
                <a:solidFill>
                  <a:schemeClr val="tx1"/>
                </a:solidFill>
              </a:rPr>
              <a:t>80 Mal in Österreich</a:t>
            </a:r>
          </a:p>
          <a:p>
            <a:pPr marL="571500" indent="-571500" algn="l">
              <a:spcBef>
                <a:spcPts val="1200"/>
              </a:spcBef>
              <a:buFont typeface="Wingdings" panose="05000000000000000000" pitchFamily="2" charset="2"/>
              <a:buChar char="§"/>
            </a:pPr>
            <a:r>
              <a:rPr lang="de-AT" sz="2400" dirty="0">
                <a:solidFill>
                  <a:schemeClr val="tx1"/>
                </a:solidFill>
              </a:rPr>
              <a:t>In allen Bundesländern</a:t>
            </a:r>
          </a:p>
          <a:p>
            <a:pPr marL="571500" indent="-571500" algn="l">
              <a:spcBef>
                <a:spcPts val="1200"/>
              </a:spcBef>
              <a:buFont typeface="Wingdings" panose="05000000000000000000" pitchFamily="2" charset="2"/>
              <a:buChar char="§"/>
            </a:pPr>
            <a:r>
              <a:rPr lang="de-AT" sz="2400" dirty="0">
                <a:solidFill>
                  <a:schemeClr val="tx1"/>
                </a:solidFill>
              </a:rPr>
              <a:t>Jedes Alter, alle Fächer</a:t>
            </a:r>
          </a:p>
          <a:p>
            <a:pPr marL="571500" indent="-571500" algn="l">
              <a:spcBef>
                <a:spcPts val="1200"/>
              </a:spcBef>
              <a:buFont typeface="Wingdings" panose="05000000000000000000" pitchFamily="2" charset="2"/>
              <a:buChar char="§"/>
            </a:pPr>
            <a:r>
              <a:rPr lang="de-AT" sz="2400" dirty="0">
                <a:solidFill>
                  <a:schemeClr val="tx1"/>
                </a:solidFill>
              </a:rPr>
              <a:t>Kleingruppen- und Einzeltraining</a:t>
            </a:r>
          </a:p>
          <a:p>
            <a:pPr marL="571500" indent="-571500" algn="l">
              <a:spcBef>
                <a:spcPts val="1200"/>
              </a:spcBef>
              <a:buFont typeface="Wingdings" panose="05000000000000000000" pitchFamily="2" charset="2"/>
              <a:buChar char="§"/>
            </a:pPr>
            <a:r>
              <a:rPr lang="de-AT" sz="2400" dirty="0">
                <a:solidFill>
                  <a:schemeClr val="tx1"/>
                </a:solidFill>
              </a:rPr>
              <a:t>Nachhilfe online und offline</a:t>
            </a:r>
          </a:p>
          <a:p>
            <a:pPr algn="l">
              <a:spcBef>
                <a:spcPts val="1200"/>
              </a:spcBef>
            </a:pPr>
            <a:endParaRPr lang="de-AT" sz="2400" dirty="0">
              <a:solidFill>
                <a:schemeClr val="tx1"/>
              </a:solidFill>
            </a:endParaRPr>
          </a:p>
          <a:p>
            <a:pPr marL="571500" indent="-571500" algn="l">
              <a:buFont typeface="Wingdings" panose="05000000000000000000" pitchFamily="2" charset="2"/>
              <a:buChar char="§"/>
            </a:pPr>
            <a:endParaRPr lang="de-AT" sz="3600" dirty="0"/>
          </a:p>
          <a:p>
            <a:pPr marL="571500" indent="-571500" algn="l">
              <a:buFont typeface="Wingdings" panose="05000000000000000000" pitchFamily="2" charset="2"/>
              <a:buChar char="§"/>
            </a:pPr>
            <a:endParaRPr lang="de-AT" sz="3600" dirty="0"/>
          </a:p>
          <a:p>
            <a:endParaRPr lang="de-AT" dirty="0"/>
          </a:p>
        </p:txBody>
      </p:sp>
      <p:sp>
        <p:nvSpPr>
          <p:cNvPr id="10" name="Untertitel 2"/>
          <p:cNvSpPr txBox="1">
            <a:spLocks/>
          </p:cNvSpPr>
          <p:nvPr/>
        </p:nvSpPr>
        <p:spPr>
          <a:xfrm>
            <a:off x="4007769" y="404664"/>
            <a:ext cx="5648325" cy="648072"/>
          </a:xfrm>
          <a:prstGeom prst="rect">
            <a:avLst/>
          </a:prstGeom>
        </p:spPr>
        <p:txBody>
          <a:bodyPr vert="horz" lIns="91440" tIns="45720" rIns="91440" bIns="45720" rtlCol="0">
            <a:normAutofit/>
          </a:bodyPr>
          <a:lstStyle/>
          <a:p>
            <a:pPr marL="571500" indent="-571500">
              <a:spcBef>
                <a:spcPct val="20000"/>
              </a:spcBef>
              <a:defRPr/>
            </a:pPr>
            <a:r>
              <a:rPr lang="de-AT" sz="3200" b="1" i="1" dirty="0">
                <a:solidFill>
                  <a:prstClr val="black"/>
                </a:solidFill>
              </a:rPr>
              <a:t>LernQuadrat</a:t>
            </a:r>
          </a:p>
          <a:p>
            <a:pPr>
              <a:spcBef>
                <a:spcPct val="20000"/>
              </a:spcBef>
              <a:defRPr/>
            </a:pPr>
            <a:endParaRPr lang="de-AT" sz="3600" dirty="0">
              <a:solidFill>
                <a:prstClr val="black">
                  <a:tint val="75000"/>
                </a:prstClr>
              </a:solidFill>
            </a:endParaRPr>
          </a:p>
        </p:txBody>
      </p:sp>
      <p:sp>
        <p:nvSpPr>
          <p:cNvPr id="9" name="Foliennummernplatzhalter 6">
            <a:extLst>
              <a:ext uri="{FF2B5EF4-FFF2-40B4-BE49-F238E27FC236}">
                <a16:creationId xmlns:a16="http://schemas.microsoft.com/office/drawing/2014/main" id="{EE09F57F-55F6-42CC-A9CD-335C6B6B1001}"/>
              </a:ext>
            </a:extLst>
          </p:cNvPr>
          <p:cNvSpPr txBox="1">
            <a:spLocks/>
          </p:cNvSpPr>
          <p:nvPr/>
        </p:nvSpPr>
        <p:spPr>
          <a:xfrm>
            <a:off x="9579024" y="6448252"/>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78B4037-3D67-43F0-B8D0-9F19A9762E8B}" type="slidenum">
              <a:rPr lang="de-AT" sz="1200"/>
              <a:pPr algn="r"/>
              <a:t>3</a:t>
            </a:fld>
            <a:endParaRPr lang="de-AT" sz="1200" dirty="0"/>
          </a:p>
        </p:txBody>
      </p:sp>
      <p:cxnSp>
        <p:nvCxnSpPr>
          <p:cNvPr id="11" name="Gerade Verbindung 7">
            <a:extLst>
              <a:ext uri="{FF2B5EF4-FFF2-40B4-BE49-F238E27FC236}">
                <a16:creationId xmlns:a16="http://schemas.microsoft.com/office/drawing/2014/main" id="{4A33BBA6-FC02-43DB-B81A-AFEEAE992AAD}"/>
              </a:ext>
            </a:extLst>
          </p:cNvPr>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pic>
        <p:nvPicPr>
          <p:cNvPr id="8" name="Grafik 7">
            <a:extLst>
              <a:ext uri="{FF2B5EF4-FFF2-40B4-BE49-F238E27FC236}">
                <a16:creationId xmlns:a16="http://schemas.microsoft.com/office/drawing/2014/main" id="{420A2BAA-1D15-47A6-9E12-E8088303A9F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7563" y="1556792"/>
            <a:ext cx="2215675" cy="2615889"/>
          </a:xfrm>
          <a:prstGeom prst="rect">
            <a:avLst/>
          </a:prstGeom>
        </p:spPr>
      </p:pic>
    </p:spTree>
    <p:extLst>
      <p:ext uri="{BB962C8B-B14F-4D97-AF65-F5344CB8AC3E}">
        <p14:creationId xmlns:p14="http://schemas.microsoft.com/office/powerpoint/2010/main" val="18484576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tertitel 2"/>
          <p:cNvSpPr>
            <a:spLocks noGrp="1"/>
          </p:cNvSpPr>
          <p:nvPr>
            <p:ph type="subTitle" idx="1"/>
          </p:nvPr>
        </p:nvSpPr>
        <p:spPr>
          <a:xfrm>
            <a:off x="4117678" y="1772816"/>
            <a:ext cx="7234906" cy="4010025"/>
          </a:xfrm>
        </p:spPr>
        <p:txBody>
          <a:bodyPr>
            <a:normAutofit fontScale="85000" lnSpcReduction="20000"/>
          </a:bodyPr>
          <a:lstStyle/>
          <a:p>
            <a:pPr marL="571500" indent="-571500" algn="l">
              <a:lnSpc>
                <a:spcPct val="120000"/>
              </a:lnSpc>
              <a:spcBef>
                <a:spcPts val="1200"/>
              </a:spcBef>
              <a:buFont typeface="Wingdings" panose="05000000000000000000" pitchFamily="2" charset="2"/>
              <a:buChar char="§"/>
            </a:pPr>
            <a:r>
              <a:rPr lang="de-AT" sz="2800" dirty="0">
                <a:solidFill>
                  <a:schemeClr val="tx1"/>
                </a:solidFill>
              </a:rPr>
              <a:t>Wie groß sind die Sorgen der Jugendlichen betreffend die aktuellen Krisen?</a:t>
            </a:r>
          </a:p>
          <a:p>
            <a:pPr marL="571500" indent="-571500" algn="l">
              <a:lnSpc>
                <a:spcPct val="120000"/>
              </a:lnSpc>
              <a:spcBef>
                <a:spcPts val="1200"/>
              </a:spcBef>
              <a:buFont typeface="Wingdings" panose="05000000000000000000" pitchFamily="2" charset="2"/>
              <a:buChar char="§"/>
            </a:pPr>
            <a:r>
              <a:rPr lang="de-AT" sz="2800" dirty="0">
                <a:solidFill>
                  <a:schemeClr val="tx1"/>
                </a:solidFill>
              </a:rPr>
              <a:t>Welche Rolle spielt die Schule bei der Aufarbeitung dieser Krisenthemen?</a:t>
            </a:r>
          </a:p>
          <a:p>
            <a:pPr marL="571500" indent="-571500" algn="l">
              <a:lnSpc>
                <a:spcPct val="120000"/>
              </a:lnSpc>
              <a:spcBef>
                <a:spcPts val="1200"/>
              </a:spcBef>
              <a:buFont typeface="Wingdings" panose="05000000000000000000" pitchFamily="2" charset="2"/>
              <a:buChar char="§"/>
            </a:pPr>
            <a:r>
              <a:rPr lang="de-AT" sz="2800" dirty="0">
                <a:solidFill>
                  <a:schemeClr val="tx1"/>
                </a:solidFill>
              </a:rPr>
              <a:t>Wie sehr beeinflusst die herrschende Krisenstimmung Konzentration und Lernmotivation?</a:t>
            </a:r>
          </a:p>
          <a:p>
            <a:pPr marL="571500" indent="-571500" algn="l">
              <a:lnSpc>
                <a:spcPct val="120000"/>
              </a:lnSpc>
              <a:spcBef>
                <a:spcPts val="1200"/>
              </a:spcBef>
              <a:buFont typeface="Wingdings" panose="05000000000000000000" pitchFamily="2" charset="2"/>
              <a:buChar char="§"/>
            </a:pPr>
            <a:r>
              <a:rPr lang="de-AT" sz="2800" dirty="0">
                <a:solidFill>
                  <a:schemeClr val="tx1"/>
                </a:solidFill>
              </a:rPr>
              <a:t>Wie steht es um die Gefühlslage der Jugend in Zeiten wie diesen und welche Folgen hat das für die Lernfreude?</a:t>
            </a:r>
          </a:p>
          <a:p>
            <a:pPr marL="571500" indent="-571500" algn="l">
              <a:spcBef>
                <a:spcPts val="1200"/>
              </a:spcBef>
              <a:buFont typeface="Wingdings" panose="05000000000000000000" pitchFamily="2" charset="2"/>
              <a:buChar char="§"/>
            </a:pPr>
            <a:endParaRPr lang="de-AT" sz="2400" dirty="0">
              <a:solidFill>
                <a:schemeClr val="tx1"/>
              </a:solidFill>
            </a:endParaRPr>
          </a:p>
          <a:p>
            <a:pPr marL="571500" indent="-571500" algn="l">
              <a:spcBef>
                <a:spcPts val="1200"/>
              </a:spcBef>
              <a:buFont typeface="Wingdings" panose="05000000000000000000" pitchFamily="2" charset="2"/>
              <a:buChar char="§"/>
            </a:pPr>
            <a:endParaRPr lang="de-AT" sz="3600" dirty="0">
              <a:solidFill>
                <a:schemeClr val="tx1"/>
              </a:solidFill>
            </a:endParaRPr>
          </a:p>
          <a:p>
            <a:pPr marL="571500" indent="-571500" algn="l">
              <a:spcBef>
                <a:spcPts val="1200"/>
              </a:spcBef>
              <a:buFont typeface="Wingdings" panose="05000000000000000000" pitchFamily="2" charset="2"/>
              <a:buChar char="§"/>
            </a:pPr>
            <a:endParaRPr lang="de-AT" sz="3600" dirty="0"/>
          </a:p>
          <a:p>
            <a:pPr marL="571500" indent="-571500" algn="l">
              <a:buFont typeface="Wingdings" panose="05000000000000000000" pitchFamily="2" charset="2"/>
              <a:buChar char="§"/>
            </a:pPr>
            <a:endParaRPr lang="de-AT" sz="3600" dirty="0"/>
          </a:p>
          <a:p>
            <a:endParaRPr lang="de-AT" dirty="0"/>
          </a:p>
        </p:txBody>
      </p:sp>
      <p:sp>
        <p:nvSpPr>
          <p:cNvPr id="10" name="Untertitel 2"/>
          <p:cNvSpPr txBox="1">
            <a:spLocks/>
          </p:cNvSpPr>
          <p:nvPr/>
        </p:nvSpPr>
        <p:spPr>
          <a:xfrm>
            <a:off x="4007768" y="548680"/>
            <a:ext cx="7632848" cy="720080"/>
          </a:xfrm>
          <a:prstGeom prst="rect">
            <a:avLst/>
          </a:prstGeom>
        </p:spPr>
        <p:txBody>
          <a:bodyPr vert="horz" lIns="91440" tIns="45720" rIns="91440" bIns="45720" rtlCol="0">
            <a:noAutofit/>
          </a:bodyPr>
          <a:lstStyle/>
          <a:p>
            <a:pPr>
              <a:lnSpc>
                <a:spcPct val="90000"/>
              </a:lnSpc>
              <a:spcBef>
                <a:spcPct val="20000"/>
              </a:spcBef>
              <a:defRPr/>
            </a:pPr>
            <a:r>
              <a:rPr lang="de-AT" sz="2800" b="1" i="1" dirty="0">
                <a:solidFill>
                  <a:prstClr val="black"/>
                </a:solidFill>
              </a:rPr>
              <a:t>Umfrage „Lernen in der Krise“ - Fragestellungen</a:t>
            </a:r>
          </a:p>
        </p:txBody>
      </p:sp>
      <p:sp>
        <p:nvSpPr>
          <p:cNvPr id="12" name="Foliennummernplatzhalter 6">
            <a:extLst>
              <a:ext uri="{FF2B5EF4-FFF2-40B4-BE49-F238E27FC236}">
                <a16:creationId xmlns:a16="http://schemas.microsoft.com/office/drawing/2014/main" id="{DDCC5AAD-1A21-477E-8123-A439E12AA31A}"/>
              </a:ext>
            </a:extLst>
          </p:cNvPr>
          <p:cNvSpPr txBox="1">
            <a:spLocks/>
          </p:cNvSpPr>
          <p:nvPr/>
        </p:nvSpPr>
        <p:spPr>
          <a:xfrm>
            <a:off x="9579024" y="6448252"/>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78B4037-3D67-43F0-B8D0-9F19A9762E8B}" type="slidenum">
              <a:rPr lang="de-AT" sz="1200"/>
              <a:pPr algn="r"/>
              <a:t>4</a:t>
            </a:fld>
            <a:endParaRPr lang="de-AT" sz="1200" dirty="0"/>
          </a:p>
        </p:txBody>
      </p:sp>
      <p:pic>
        <p:nvPicPr>
          <p:cNvPr id="8" name="Grafik 7">
            <a:extLst>
              <a:ext uri="{FF2B5EF4-FFF2-40B4-BE49-F238E27FC236}">
                <a16:creationId xmlns:a16="http://schemas.microsoft.com/office/drawing/2014/main" id="{8488EF99-6EAF-4D4D-8BCC-2991DD249625}"/>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pic>
        <p:nvPicPr>
          <p:cNvPr id="9" name="Grafik 8">
            <a:extLst>
              <a:ext uri="{FF2B5EF4-FFF2-40B4-BE49-F238E27FC236}">
                <a16:creationId xmlns:a16="http://schemas.microsoft.com/office/drawing/2014/main" id="{170FB279-0499-42B5-B4E6-6FCAADEC1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7563" y="1484784"/>
            <a:ext cx="2215675" cy="2615889"/>
          </a:xfrm>
          <a:prstGeom prst="rect">
            <a:avLst/>
          </a:prstGeom>
        </p:spPr>
      </p:pic>
      <p:cxnSp>
        <p:nvCxnSpPr>
          <p:cNvPr id="13" name="Gerade Verbindung 7">
            <a:extLst>
              <a:ext uri="{FF2B5EF4-FFF2-40B4-BE49-F238E27FC236}">
                <a16:creationId xmlns:a16="http://schemas.microsoft.com/office/drawing/2014/main" id="{E9401FCB-6797-CF1B-5E6D-D2066BBB842A}"/>
              </a:ext>
            </a:extLst>
          </p:cNvPr>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484576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tertitel 2"/>
          <p:cNvSpPr>
            <a:spLocks noGrp="1"/>
          </p:cNvSpPr>
          <p:nvPr>
            <p:ph type="subTitle" idx="1"/>
          </p:nvPr>
        </p:nvSpPr>
        <p:spPr>
          <a:xfrm>
            <a:off x="4151785" y="2204865"/>
            <a:ext cx="5648325" cy="4010025"/>
          </a:xfrm>
        </p:spPr>
        <p:txBody>
          <a:bodyPr>
            <a:normAutofit/>
          </a:bodyPr>
          <a:lstStyle/>
          <a:p>
            <a:pPr marL="571500" indent="-571500" algn="l">
              <a:spcBef>
                <a:spcPts val="1200"/>
              </a:spcBef>
              <a:buFont typeface="Wingdings" panose="05000000000000000000" pitchFamily="2" charset="2"/>
              <a:buChar char="§"/>
            </a:pPr>
            <a:r>
              <a:rPr lang="de-AT" sz="2400" dirty="0">
                <a:solidFill>
                  <a:schemeClr val="tx1"/>
                </a:solidFill>
              </a:rPr>
              <a:t>Online-Befragung</a:t>
            </a:r>
          </a:p>
          <a:p>
            <a:pPr marL="571500" indent="-571500" algn="l">
              <a:spcBef>
                <a:spcPts val="1200"/>
              </a:spcBef>
              <a:buFont typeface="Wingdings" panose="05000000000000000000" pitchFamily="2" charset="2"/>
              <a:buChar char="§"/>
            </a:pPr>
            <a:r>
              <a:rPr lang="de-AT" sz="2400" dirty="0">
                <a:solidFill>
                  <a:schemeClr val="tx1"/>
                </a:solidFill>
              </a:rPr>
              <a:t>Oktober 2022</a:t>
            </a:r>
          </a:p>
          <a:p>
            <a:pPr marL="571500" indent="-571500" algn="l">
              <a:spcBef>
                <a:spcPts val="1200"/>
              </a:spcBef>
              <a:buFont typeface="Wingdings" panose="05000000000000000000" pitchFamily="2" charset="2"/>
              <a:buChar char="§"/>
            </a:pPr>
            <a:r>
              <a:rPr lang="de-AT" sz="2400" dirty="0">
                <a:solidFill>
                  <a:schemeClr val="tx1"/>
                </a:solidFill>
              </a:rPr>
              <a:t>800 Schüler*innen im Alter von 12-19 Jahren</a:t>
            </a:r>
            <a:endParaRPr lang="de-AT" sz="3600" dirty="0"/>
          </a:p>
          <a:p>
            <a:endParaRPr lang="de-AT" dirty="0"/>
          </a:p>
        </p:txBody>
      </p:sp>
      <p:sp>
        <p:nvSpPr>
          <p:cNvPr id="10" name="Untertitel 2"/>
          <p:cNvSpPr txBox="1">
            <a:spLocks/>
          </p:cNvSpPr>
          <p:nvPr/>
        </p:nvSpPr>
        <p:spPr>
          <a:xfrm>
            <a:off x="4007769" y="620688"/>
            <a:ext cx="7560839" cy="562230"/>
          </a:xfrm>
          <a:prstGeom prst="rect">
            <a:avLst/>
          </a:prstGeom>
        </p:spPr>
        <p:txBody>
          <a:bodyPr vert="horz" lIns="91440" tIns="45720" rIns="91440" bIns="45720" rtlCol="0">
            <a:normAutofit fontScale="25000" lnSpcReduction="20000"/>
          </a:bodyPr>
          <a:lstStyle/>
          <a:p>
            <a:pPr>
              <a:lnSpc>
                <a:spcPct val="110000"/>
              </a:lnSpc>
              <a:spcBef>
                <a:spcPct val="20000"/>
              </a:spcBef>
              <a:defRPr/>
            </a:pPr>
            <a:r>
              <a:rPr lang="de-AT" sz="11200" b="1" i="1" dirty="0">
                <a:solidFill>
                  <a:prstClr val="black"/>
                </a:solidFill>
              </a:rPr>
              <a:t>Umfrage „Lernen in der Krise“ – Daten und Fakten</a:t>
            </a:r>
          </a:p>
          <a:p>
            <a:pPr marL="571500" indent="-571500">
              <a:spcBef>
                <a:spcPct val="20000"/>
              </a:spcBef>
              <a:buFont typeface="Wingdings" panose="05000000000000000000" pitchFamily="2" charset="2"/>
              <a:buChar char="§"/>
              <a:defRPr/>
            </a:pPr>
            <a:endParaRPr lang="de-AT" sz="3600" dirty="0">
              <a:solidFill>
                <a:prstClr val="black">
                  <a:tint val="75000"/>
                </a:prstClr>
              </a:solidFill>
            </a:endParaRPr>
          </a:p>
          <a:p>
            <a:pPr algn="ctr">
              <a:spcBef>
                <a:spcPct val="20000"/>
              </a:spcBef>
              <a:buFont typeface="Arial" pitchFamily="34" charset="0"/>
              <a:buNone/>
              <a:defRPr/>
            </a:pPr>
            <a:endParaRPr lang="de-AT" sz="3200" dirty="0">
              <a:solidFill>
                <a:prstClr val="black">
                  <a:tint val="75000"/>
                </a:prstClr>
              </a:solidFill>
            </a:endParaRPr>
          </a:p>
        </p:txBody>
      </p:sp>
      <p:sp>
        <p:nvSpPr>
          <p:cNvPr id="12" name="Foliennummernplatzhalter 6">
            <a:extLst>
              <a:ext uri="{FF2B5EF4-FFF2-40B4-BE49-F238E27FC236}">
                <a16:creationId xmlns:a16="http://schemas.microsoft.com/office/drawing/2014/main" id="{3CFB4AA2-D377-4C12-9482-C79A76AE2F08}"/>
              </a:ext>
            </a:extLst>
          </p:cNvPr>
          <p:cNvSpPr txBox="1">
            <a:spLocks/>
          </p:cNvSpPr>
          <p:nvPr/>
        </p:nvSpPr>
        <p:spPr>
          <a:xfrm>
            <a:off x="9579024" y="6448252"/>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78B4037-3D67-43F0-B8D0-9F19A9762E8B}" type="slidenum">
              <a:rPr lang="de-AT" sz="1200"/>
              <a:pPr algn="r"/>
              <a:t>5</a:t>
            </a:fld>
            <a:endParaRPr lang="de-AT" sz="1200" dirty="0"/>
          </a:p>
        </p:txBody>
      </p:sp>
      <p:pic>
        <p:nvPicPr>
          <p:cNvPr id="8" name="Grafik 7">
            <a:extLst>
              <a:ext uri="{FF2B5EF4-FFF2-40B4-BE49-F238E27FC236}">
                <a16:creationId xmlns:a16="http://schemas.microsoft.com/office/drawing/2014/main" id="{E7AE6772-55B5-43AC-AD98-C692FAFC0B6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pic>
        <p:nvPicPr>
          <p:cNvPr id="9" name="Grafik 8">
            <a:extLst>
              <a:ext uri="{FF2B5EF4-FFF2-40B4-BE49-F238E27FC236}">
                <a16:creationId xmlns:a16="http://schemas.microsoft.com/office/drawing/2014/main" id="{1965153E-7F43-43F4-9C6F-44041024184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57563" y="1484784"/>
            <a:ext cx="2215675" cy="2615889"/>
          </a:xfrm>
          <a:prstGeom prst="rect">
            <a:avLst/>
          </a:prstGeom>
        </p:spPr>
      </p:pic>
      <p:cxnSp>
        <p:nvCxnSpPr>
          <p:cNvPr id="13" name="Gerade Verbindung 7">
            <a:extLst>
              <a:ext uri="{FF2B5EF4-FFF2-40B4-BE49-F238E27FC236}">
                <a16:creationId xmlns:a16="http://schemas.microsoft.com/office/drawing/2014/main" id="{A071C0FC-1CFD-E533-AE33-5CCF8F1F46A3}"/>
              </a:ext>
            </a:extLst>
          </p:cNvPr>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63844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tertitel 2"/>
          <p:cNvSpPr txBox="1">
            <a:spLocks/>
          </p:cNvSpPr>
          <p:nvPr/>
        </p:nvSpPr>
        <p:spPr>
          <a:xfrm>
            <a:off x="4007768" y="548680"/>
            <a:ext cx="7920880" cy="648072"/>
          </a:xfrm>
          <a:prstGeom prst="rect">
            <a:avLst/>
          </a:prstGeom>
        </p:spPr>
        <p:txBody>
          <a:bodyPr vert="horz" lIns="91440" tIns="45720" rIns="91440" bIns="45720" rtlCol="0">
            <a:normAutofit fontScale="92500"/>
          </a:bodyPr>
          <a:lstStyle/>
          <a:p>
            <a:pPr marL="571500" indent="-571500">
              <a:spcBef>
                <a:spcPct val="20000"/>
              </a:spcBef>
              <a:defRPr/>
            </a:pPr>
            <a:r>
              <a:rPr lang="de-AT" sz="2800" b="1" i="1" dirty="0">
                <a:solidFill>
                  <a:prstClr val="black"/>
                </a:solidFill>
              </a:rPr>
              <a:t>Inflation und Energiekrise führen im „Sorgen-Ranking“</a:t>
            </a:r>
          </a:p>
        </p:txBody>
      </p:sp>
      <p:sp>
        <p:nvSpPr>
          <p:cNvPr id="11" name="Untertitel 2"/>
          <p:cNvSpPr>
            <a:spLocks noGrp="1"/>
          </p:cNvSpPr>
          <p:nvPr>
            <p:ph type="subTitle" idx="1"/>
          </p:nvPr>
        </p:nvSpPr>
        <p:spPr>
          <a:xfrm>
            <a:off x="4223792" y="1601300"/>
            <a:ext cx="6840760" cy="4203964"/>
          </a:xfrm>
        </p:spPr>
        <p:txBody>
          <a:bodyPr>
            <a:normAutofit/>
          </a:bodyPr>
          <a:lstStyle/>
          <a:p>
            <a:pPr algn="l"/>
            <a:r>
              <a:rPr lang="de-AT" sz="1800" dirty="0">
                <a:solidFill>
                  <a:schemeClr val="tx1"/>
                </a:solidFill>
              </a:rPr>
              <a:t>„Wie sehr besorgt bist du wegen folgender Dinge?“</a:t>
            </a:r>
          </a:p>
          <a:p>
            <a:pPr algn="l"/>
            <a:r>
              <a:rPr lang="de-AT" sz="1200" dirty="0">
                <a:solidFill>
                  <a:schemeClr val="tx1"/>
                </a:solidFill>
              </a:rPr>
              <a:t>Sehr besorgt / ziemlich besorgt, in Prozent</a:t>
            </a:r>
          </a:p>
        </p:txBody>
      </p:sp>
      <p:graphicFrame>
        <p:nvGraphicFramePr>
          <p:cNvPr id="13" name="Diagramm 12"/>
          <p:cNvGraphicFramePr/>
          <p:nvPr>
            <p:extLst>
              <p:ext uri="{D42A27DB-BD31-4B8C-83A1-F6EECF244321}">
                <p14:modId xmlns:p14="http://schemas.microsoft.com/office/powerpoint/2010/main" val="3347902127"/>
              </p:ext>
            </p:extLst>
          </p:nvPr>
        </p:nvGraphicFramePr>
        <p:xfrm>
          <a:off x="1108325" y="4458969"/>
          <a:ext cx="2304256" cy="13681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Gerade Verbindung 7">
            <a:extLst>
              <a:ext uri="{FF2B5EF4-FFF2-40B4-BE49-F238E27FC236}">
                <a16:creationId xmlns:a16="http://schemas.microsoft.com/office/drawing/2014/main" id="{90219D20-109C-4E2D-81D7-563AA44C82B0}"/>
              </a:ext>
            </a:extLst>
          </p:cNvPr>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sp>
        <p:nvSpPr>
          <p:cNvPr id="15" name="Foliennummernplatzhalter 6">
            <a:extLst>
              <a:ext uri="{FF2B5EF4-FFF2-40B4-BE49-F238E27FC236}">
                <a16:creationId xmlns:a16="http://schemas.microsoft.com/office/drawing/2014/main" id="{0E895261-69C3-4DE2-BAA8-C5E98D60B699}"/>
              </a:ext>
            </a:extLst>
          </p:cNvPr>
          <p:cNvSpPr txBox="1">
            <a:spLocks/>
          </p:cNvSpPr>
          <p:nvPr/>
        </p:nvSpPr>
        <p:spPr>
          <a:xfrm>
            <a:off x="9579024" y="6448252"/>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78B4037-3D67-43F0-B8D0-9F19A9762E8B}" type="slidenum">
              <a:rPr lang="de-AT" sz="1200"/>
              <a:pPr algn="r"/>
              <a:t>6</a:t>
            </a:fld>
            <a:endParaRPr lang="de-AT" sz="1200" dirty="0"/>
          </a:p>
        </p:txBody>
      </p:sp>
      <p:pic>
        <p:nvPicPr>
          <p:cNvPr id="14" name="Grafik 13">
            <a:extLst>
              <a:ext uri="{FF2B5EF4-FFF2-40B4-BE49-F238E27FC236}">
                <a16:creationId xmlns:a16="http://schemas.microsoft.com/office/drawing/2014/main" id="{239C9B44-F14D-4C5E-8D27-2EF1578F54C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pic>
        <p:nvPicPr>
          <p:cNvPr id="16" name="Grafik 15">
            <a:extLst>
              <a:ext uri="{FF2B5EF4-FFF2-40B4-BE49-F238E27FC236}">
                <a16:creationId xmlns:a16="http://schemas.microsoft.com/office/drawing/2014/main" id="{5B90E592-155F-4779-B4BE-48B6B4BFE0E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7563" y="1412776"/>
            <a:ext cx="2215675" cy="2615889"/>
          </a:xfrm>
          <a:prstGeom prst="rect">
            <a:avLst/>
          </a:prstGeom>
        </p:spPr>
      </p:pic>
      <p:graphicFrame>
        <p:nvGraphicFramePr>
          <p:cNvPr id="4" name="Diagramm 3">
            <a:extLst>
              <a:ext uri="{FF2B5EF4-FFF2-40B4-BE49-F238E27FC236}">
                <a16:creationId xmlns:a16="http://schemas.microsoft.com/office/drawing/2014/main" id="{64BCF53E-4597-83FC-9D7F-D0FAF2C786C2}"/>
              </a:ext>
            </a:extLst>
          </p:cNvPr>
          <p:cNvGraphicFramePr/>
          <p:nvPr>
            <p:extLst>
              <p:ext uri="{D42A27DB-BD31-4B8C-83A1-F6EECF244321}">
                <p14:modId xmlns:p14="http://schemas.microsoft.com/office/powerpoint/2010/main" val="3159464789"/>
              </p:ext>
            </p:extLst>
          </p:nvPr>
        </p:nvGraphicFramePr>
        <p:xfrm>
          <a:off x="3935760" y="2280243"/>
          <a:ext cx="8128000" cy="3885061"/>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16966430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tertitel 2"/>
          <p:cNvSpPr txBox="1">
            <a:spLocks/>
          </p:cNvSpPr>
          <p:nvPr/>
        </p:nvSpPr>
        <p:spPr>
          <a:xfrm>
            <a:off x="4007768" y="548680"/>
            <a:ext cx="7920880" cy="648072"/>
          </a:xfrm>
          <a:prstGeom prst="rect">
            <a:avLst/>
          </a:prstGeom>
        </p:spPr>
        <p:txBody>
          <a:bodyPr vert="horz" lIns="91440" tIns="45720" rIns="91440" bIns="45720" rtlCol="0">
            <a:normAutofit/>
          </a:bodyPr>
          <a:lstStyle/>
          <a:p>
            <a:pPr marL="571500" indent="-571500">
              <a:spcBef>
                <a:spcPct val="20000"/>
              </a:spcBef>
              <a:defRPr/>
            </a:pPr>
            <a:r>
              <a:rPr lang="de-AT" sz="2800" b="1" i="1" dirty="0">
                <a:solidFill>
                  <a:prstClr val="black"/>
                </a:solidFill>
              </a:rPr>
              <a:t>Aktuelle Krisen sind selten ein Unterrichtsthema</a:t>
            </a:r>
          </a:p>
        </p:txBody>
      </p:sp>
      <p:sp>
        <p:nvSpPr>
          <p:cNvPr id="11" name="Untertitel 2"/>
          <p:cNvSpPr>
            <a:spLocks noGrp="1"/>
          </p:cNvSpPr>
          <p:nvPr>
            <p:ph type="subTitle" idx="1"/>
          </p:nvPr>
        </p:nvSpPr>
        <p:spPr>
          <a:xfrm>
            <a:off x="4223792" y="1601300"/>
            <a:ext cx="6840760" cy="4203964"/>
          </a:xfrm>
        </p:spPr>
        <p:txBody>
          <a:bodyPr>
            <a:normAutofit/>
          </a:bodyPr>
          <a:lstStyle/>
          <a:p>
            <a:pPr algn="l"/>
            <a:r>
              <a:rPr lang="de-AT" sz="1800" dirty="0">
                <a:solidFill>
                  <a:schemeClr val="tx1"/>
                </a:solidFill>
              </a:rPr>
              <a:t>„Wie häufig wird derzeit in der Schule über folgende Themen gesprochen?“ </a:t>
            </a:r>
          </a:p>
          <a:p>
            <a:pPr algn="l"/>
            <a:r>
              <a:rPr lang="de-AT" sz="1200" dirty="0">
                <a:solidFill>
                  <a:schemeClr val="tx1"/>
                </a:solidFill>
              </a:rPr>
              <a:t>Sehr häufig / häufig, in Prozent</a:t>
            </a:r>
          </a:p>
        </p:txBody>
      </p:sp>
      <p:graphicFrame>
        <p:nvGraphicFramePr>
          <p:cNvPr id="13" name="Diagramm 12"/>
          <p:cNvGraphicFramePr/>
          <p:nvPr>
            <p:extLst>
              <p:ext uri="{D42A27DB-BD31-4B8C-83A1-F6EECF244321}">
                <p14:modId xmlns:p14="http://schemas.microsoft.com/office/powerpoint/2010/main" val="1941449276"/>
              </p:ext>
            </p:extLst>
          </p:nvPr>
        </p:nvGraphicFramePr>
        <p:xfrm>
          <a:off x="968761" y="4437112"/>
          <a:ext cx="2376264" cy="144016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Gerade Verbindung 7">
            <a:extLst>
              <a:ext uri="{FF2B5EF4-FFF2-40B4-BE49-F238E27FC236}">
                <a16:creationId xmlns:a16="http://schemas.microsoft.com/office/drawing/2014/main" id="{90219D20-109C-4E2D-81D7-563AA44C82B0}"/>
              </a:ext>
            </a:extLst>
          </p:cNvPr>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sp>
        <p:nvSpPr>
          <p:cNvPr id="15" name="Foliennummernplatzhalter 6">
            <a:extLst>
              <a:ext uri="{FF2B5EF4-FFF2-40B4-BE49-F238E27FC236}">
                <a16:creationId xmlns:a16="http://schemas.microsoft.com/office/drawing/2014/main" id="{0E895261-69C3-4DE2-BAA8-C5E98D60B699}"/>
              </a:ext>
            </a:extLst>
          </p:cNvPr>
          <p:cNvSpPr txBox="1">
            <a:spLocks/>
          </p:cNvSpPr>
          <p:nvPr/>
        </p:nvSpPr>
        <p:spPr>
          <a:xfrm>
            <a:off x="9579024" y="6448252"/>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78B4037-3D67-43F0-B8D0-9F19A9762E8B}" type="slidenum">
              <a:rPr lang="de-AT" sz="1200"/>
              <a:pPr algn="r"/>
              <a:t>7</a:t>
            </a:fld>
            <a:endParaRPr lang="de-AT" sz="1200" dirty="0"/>
          </a:p>
        </p:txBody>
      </p:sp>
      <p:pic>
        <p:nvPicPr>
          <p:cNvPr id="14" name="Grafik 13">
            <a:extLst>
              <a:ext uri="{FF2B5EF4-FFF2-40B4-BE49-F238E27FC236}">
                <a16:creationId xmlns:a16="http://schemas.microsoft.com/office/drawing/2014/main" id="{239C9B44-F14D-4C5E-8D27-2EF1578F54C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pic>
        <p:nvPicPr>
          <p:cNvPr id="16" name="Grafik 15">
            <a:extLst>
              <a:ext uri="{FF2B5EF4-FFF2-40B4-BE49-F238E27FC236}">
                <a16:creationId xmlns:a16="http://schemas.microsoft.com/office/drawing/2014/main" id="{5B90E592-155F-4779-B4BE-48B6B4BFE0E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7563" y="1412776"/>
            <a:ext cx="2215675" cy="2615889"/>
          </a:xfrm>
          <a:prstGeom prst="rect">
            <a:avLst/>
          </a:prstGeom>
        </p:spPr>
      </p:pic>
      <p:graphicFrame>
        <p:nvGraphicFramePr>
          <p:cNvPr id="2" name="Diagramm 1">
            <a:extLst>
              <a:ext uri="{FF2B5EF4-FFF2-40B4-BE49-F238E27FC236}">
                <a16:creationId xmlns:a16="http://schemas.microsoft.com/office/drawing/2014/main" id="{7F21A9DC-DC1E-35B6-C79B-3ED4C9D92982}"/>
              </a:ext>
            </a:extLst>
          </p:cNvPr>
          <p:cNvGraphicFramePr/>
          <p:nvPr>
            <p:extLst>
              <p:ext uri="{D42A27DB-BD31-4B8C-83A1-F6EECF244321}">
                <p14:modId xmlns:p14="http://schemas.microsoft.com/office/powerpoint/2010/main" val="2308537506"/>
              </p:ext>
            </p:extLst>
          </p:nvPr>
        </p:nvGraphicFramePr>
        <p:xfrm>
          <a:off x="3800648" y="2582434"/>
          <a:ext cx="8128000" cy="3885061"/>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25089519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tertitel 2"/>
          <p:cNvSpPr txBox="1">
            <a:spLocks/>
          </p:cNvSpPr>
          <p:nvPr/>
        </p:nvSpPr>
        <p:spPr>
          <a:xfrm>
            <a:off x="4007768" y="548680"/>
            <a:ext cx="7920880" cy="648072"/>
          </a:xfrm>
          <a:prstGeom prst="rect">
            <a:avLst/>
          </a:prstGeom>
        </p:spPr>
        <p:txBody>
          <a:bodyPr vert="horz" lIns="91440" tIns="45720" rIns="91440" bIns="45720" rtlCol="0">
            <a:normAutofit/>
          </a:bodyPr>
          <a:lstStyle/>
          <a:p>
            <a:pPr marL="571500" indent="-571500">
              <a:spcBef>
                <a:spcPct val="20000"/>
              </a:spcBef>
              <a:defRPr/>
            </a:pPr>
            <a:r>
              <a:rPr lang="de-AT" sz="2800" b="1" i="1" dirty="0">
                <a:solidFill>
                  <a:prstClr val="black"/>
                </a:solidFill>
              </a:rPr>
              <a:t>Zwei Drittel der Schüler*innen werden abgelenkt</a:t>
            </a:r>
          </a:p>
        </p:txBody>
      </p:sp>
      <p:sp>
        <p:nvSpPr>
          <p:cNvPr id="11" name="Untertitel 2"/>
          <p:cNvSpPr>
            <a:spLocks noGrp="1"/>
          </p:cNvSpPr>
          <p:nvPr>
            <p:ph type="subTitle" idx="1"/>
          </p:nvPr>
        </p:nvSpPr>
        <p:spPr>
          <a:xfrm>
            <a:off x="4223792" y="1601300"/>
            <a:ext cx="6840760" cy="981133"/>
          </a:xfrm>
        </p:spPr>
        <p:txBody>
          <a:bodyPr>
            <a:normAutofit/>
          </a:bodyPr>
          <a:lstStyle/>
          <a:p>
            <a:pPr algn="l"/>
            <a:r>
              <a:rPr lang="de-AT" sz="1800" dirty="0">
                <a:solidFill>
                  <a:schemeClr val="tx1"/>
                </a:solidFill>
              </a:rPr>
              <a:t>„Wie sehr lenken dich die Gedanken an aktuelle Krisen auf der Welt beim Lernen ab?“ </a:t>
            </a:r>
          </a:p>
          <a:p>
            <a:pPr algn="l"/>
            <a:r>
              <a:rPr lang="de-AT" sz="1200" dirty="0">
                <a:solidFill>
                  <a:schemeClr val="tx1"/>
                </a:solidFill>
              </a:rPr>
              <a:t>in Prozent</a:t>
            </a:r>
          </a:p>
        </p:txBody>
      </p:sp>
      <p:graphicFrame>
        <p:nvGraphicFramePr>
          <p:cNvPr id="13" name="Diagramm 12"/>
          <p:cNvGraphicFramePr/>
          <p:nvPr>
            <p:extLst>
              <p:ext uri="{D42A27DB-BD31-4B8C-83A1-F6EECF244321}">
                <p14:modId xmlns:p14="http://schemas.microsoft.com/office/powerpoint/2010/main" val="1734597570"/>
              </p:ext>
            </p:extLst>
          </p:nvPr>
        </p:nvGraphicFramePr>
        <p:xfrm>
          <a:off x="1055440" y="4524964"/>
          <a:ext cx="2134350" cy="147403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Gerade Verbindung 7">
            <a:extLst>
              <a:ext uri="{FF2B5EF4-FFF2-40B4-BE49-F238E27FC236}">
                <a16:creationId xmlns:a16="http://schemas.microsoft.com/office/drawing/2014/main" id="{90219D20-109C-4E2D-81D7-563AA44C82B0}"/>
              </a:ext>
            </a:extLst>
          </p:cNvPr>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sp>
        <p:nvSpPr>
          <p:cNvPr id="15" name="Foliennummernplatzhalter 6">
            <a:extLst>
              <a:ext uri="{FF2B5EF4-FFF2-40B4-BE49-F238E27FC236}">
                <a16:creationId xmlns:a16="http://schemas.microsoft.com/office/drawing/2014/main" id="{0E895261-69C3-4DE2-BAA8-C5E98D60B699}"/>
              </a:ext>
            </a:extLst>
          </p:cNvPr>
          <p:cNvSpPr txBox="1">
            <a:spLocks/>
          </p:cNvSpPr>
          <p:nvPr/>
        </p:nvSpPr>
        <p:spPr>
          <a:xfrm>
            <a:off x="9579024" y="6448252"/>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78B4037-3D67-43F0-B8D0-9F19A9762E8B}" type="slidenum">
              <a:rPr lang="de-AT" sz="1200"/>
              <a:pPr algn="r"/>
              <a:t>8</a:t>
            </a:fld>
            <a:endParaRPr lang="de-AT" sz="1200" dirty="0"/>
          </a:p>
        </p:txBody>
      </p:sp>
      <p:pic>
        <p:nvPicPr>
          <p:cNvPr id="14" name="Grafik 13">
            <a:extLst>
              <a:ext uri="{FF2B5EF4-FFF2-40B4-BE49-F238E27FC236}">
                <a16:creationId xmlns:a16="http://schemas.microsoft.com/office/drawing/2014/main" id="{239C9B44-F14D-4C5E-8D27-2EF1578F54C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pic>
        <p:nvPicPr>
          <p:cNvPr id="16" name="Grafik 15">
            <a:extLst>
              <a:ext uri="{FF2B5EF4-FFF2-40B4-BE49-F238E27FC236}">
                <a16:creationId xmlns:a16="http://schemas.microsoft.com/office/drawing/2014/main" id="{5B90E592-155F-4779-B4BE-48B6B4BFE0E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7563" y="1412776"/>
            <a:ext cx="2215675" cy="2615889"/>
          </a:xfrm>
          <a:prstGeom prst="rect">
            <a:avLst/>
          </a:prstGeom>
        </p:spPr>
      </p:pic>
      <p:graphicFrame>
        <p:nvGraphicFramePr>
          <p:cNvPr id="2" name="Diagramm 1">
            <a:extLst>
              <a:ext uri="{FF2B5EF4-FFF2-40B4-BE49-F238E27FC236}">
                <a16:creationId xmlns:a16="http://schemas.microsoft.com/office/drawing/2014/main" id="{00C4387C-EF35-9F11-89C0-A24E44D6C741}"/>
              </a:ext>
            </a:extLst>
          </p:cNvPr>
          <p:cNvGraphicFramePr/>
          <p:nvPr>
            <p:extLst>
              <p:ext uri="{D42A27DB-BD31-4B8C-83A1-F6EECF244321}">
                <p14:modId xmlns:p14="http://schemas.microsoft.com/office/powerpoint/2010/main" val="2739365487"/>
              </p:ext>
            </p:extLst>
          </p:nvPr>
        </p:nvGraphicFramePr>
        <p:xfrm>
          <a:off x="4151784" y="2582434"/>
          <a:ext cx="7776864" cy="3885061"/>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14222428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Untertitel 2"/>
          <p:cNvSpPr txBox="1">
            <a:spLocks/>
          </p:cNvSpPr>
          <p:nvPr/>
        </p:nvSpPr>
        <p:spPr>
          <a:xfrm>
            <a:off x="4007768" y="548680"/>
            <a:ext cx="7920880" cy="648072"/>
          </a:xfrm>
          <a:prstGeom prst="rect">
            <a:avLst/>
          </a:prstGeom>
        </p:spPr>
        <p:txBody>
          <a:bodyPr vert="horz" lIns="91440" tIns="45720" rIns="91440" bIns="45720" rtlCol="0">
            <a:normAutofit/>
          </a:bodyPr>
          <a:lstStyle/>
          <a:p>
            <a:pPr marL="571500" indent="-571500">
              <a:spcBef>
                <a:spcPct val="20000"/>
              </a:spcBef>
              <a:defRPr/>
            </a:pPr>
            <a:r>
              <a:rPr lang="de-AT" sz="2800" b="1" i="1" dirty="0">
                <a:solidFill>
                  <a:prstClr val="black"/>
                </a:solidFill>
              </a:rPr>
              <a:t>Fast jede/r Zweite hat an Lernfreude verloren</a:t>
            </a:r>
          </a:p>
        </p:txBody>
      </p:sp>
      <p:sp>
        <p:nvSpPr>
          <p:cNvPr id="11" name="Untertitel 2"/>
          <p:cNvSpPr>
            <a:spLocks noGrp="1"/>
          </p:cNvSpPr>
          <p:nvPr>
            <p:ph type="subTitle" idx="1"/>
          </p:nvPr>
        </p:nvSpPr>
        <p:spPr>
          <a:xfrm>
            <a:off x="4223792" y="1601300"/>
            <a:ext cx="6840760" cy="4203964"/>
          </a:xfrm>
        </p:spPr>
        <p:txBody>
          <a:bodyPr>
            <a:normAutofit/>
          </a:bodyPr>
          <a:lstStyle/>
          <a:p>
            <a:pPr algn="l"/>
            <a:r>
              <a:rPr lang="de-AT" sz="1800" dirty="0">
                <a:solidFill>
                  <a:schemeClr val="tx1"/>
                </a:solidFill>
              </a:rPr>
              <a:t>„Hat die Freude am Lernen bei dir im letzten Jahr insgesamt zugenommen oder abgenommen?“ </a:t>
            </a:r>
          </a:p>
          <a:p>
            <a:pPr algn="l"/>
            <a:r>
              <a:rPr lang="de-AT" sz="1200" dirty="0">
                <a:solidFill>
                  <a:schemeClr val="tx1"/>
                </a:solidFill>
              </a:rPr>
              <a:t>in Prozent</a:t>
            </a:r>
          </a:p>
        </p:txBody>
      </p:sp>
      <p:graphicFrame>
        <p:nvGraphicFramePr>
          <p:cNvPr id="13" name="Diagramm 12"/>
          <p:cNvGraphicFramePr/>
          <p:nvPr>
            <p:extLst>
              <p:ext uri="{D42A27DB-BD31-4B8C-83A1-F6EECF244321}">
                <p14:modId xmlns:p14="http://schemas.microsoft.com/office/powerpoint/2010/main" val="2465338404"/>
              </p:ext>
            </p:extLst>
          </p:nvPr>
        </p:nvGraphicFramePr>
        <p:xfrm>
          <a:off x="839416" y="4375917"/>
          <a:ext cx="2520280" cy="165618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12" name="Gerade Verbindung 7">
            <a:extLst>
              <a:ext uri="{FF2B5EF4-FFF2-40B4-BE49-F238E27FC236}">
                <a16:creationId xmlns:a16="http://schemas.microsoft.com/office/drawing/2014/main" id="{90219D20-109C-4E2D-81D7-563AA44C82B0}"/>
              </a:ext>
            </a:extLst>
          </p:cNvPr>
          <p:cNvCxnSpPr>
            <a:cxnSpLocks/>
          </p:cNvCxnSpPr>
          <p:nvPr/>
        </p:nvCxnSpPr>
        <p:spPr>
          <a:xfrm>
            <a:off x="3935760" y="1268760"/>
            <a:ext cx="7776864" cy="0"/>
          </a:xfrm>
          <a:prstGeom prst="line">
            <a:avLst/>
          </a:prstGeom>
          <a:ln w="28575">
            <a:solidFill>
              <a:srgbClr val="99CC01"/>
            </a:solidFill>
          </a:ln>
        </p:spPr>
        <p:style>
          <a:lnRef idx="1">
            <a:schemeClr val="accent1"/>
          </a:lnRef>
          <a:fillRef idx="0">
            <a:schemeClr val="accent1"/>
          </a:fillRef>
          <a:effectRef idx="0">
            <a:schemeClr val="accent1"/>
          </a:effectRef>
          <a:fontRef idx="minor">
            <a:schemeClr val="tx1"/>
          </a:fontRef>
        </p:style>
      </p:cxnSp>
      <p:sp>
        <p:nvSpPr>
          <p:cNvPr id="15" name="Foliennummernplatzhalter 6">
            <a:extLst>
              <a:ext uri="{FF2B5EF4-FFF2-40B4-BE49-F238E27FC236}">
                <a16:creationId xmlns:a16="http://schemas.microsoft.com/office/drawing/2014/main" id="{0E895261-69C3-4DE2-BAA8-C5E98D60B699}"/>
              </a:ext>
            </a:extLst>
          </p:cNvPr>
          <p:cNvSpPr txBox="1">
            <a:spLocks/>
          </p:cNvSpPr>
          <p:nvPr/>
        </p:nvSpPr>
        <p:spPr>
          <a:xfrm>
            <a:off x="9579024" y="6448252"/>
            <a:ext cx="2133600" cy="365125"/>
          </a:xfrm>
          <a:prstGeom prst="rect">
            <a:avLst/>
          </a:prstGeom>
        </p:spPr>
        <p:txBody>
          <a:bodyPr/>
          <a:ls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D78B4037-3D67-43F0-B8D0-9F19A9762E8B}" type="slidenum">
              <a:rPr lang="de-AT" sz="1200"/>
              <a:pPr algn="r"/>
              <a:t>9</a:t>
            </a:fld>
            <a:endParaRPr lang="de-AT" sz="1200" dirty="0"/>
          </a:p>
        </p:txBody>
      </p:sp>
      <p:pic>
        <p:nvPicPr>
          <p:cNvPr id="14" name="Grafik 13">
            <a:extLst>
              <a:ext uri="{FF2B5EF4-FFF2-40B4-BE49-F238E27FC236}">
                <a16:creationId xmlns:a16="http://schemas.microsoft.com/office/drawing/2014/main" id="{239C9B44-F14D-4C5E-8D27-2EF1578F54C8}"/>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39416" y="490505"/>
            <a:ext cx="1651970" cy="634239"/>
          </a:xfrm>
          <a:prstGeom prst="rect">
            <a:avLst/>
          </a:prstGeom>
        </p:spPr>
      </p:pic>
      <p:pic>
        <p:nvPicPr>
          <p:cNvPr id="16" name="Grafik 15">
            <a:extLst>
              <a:ext uri="{FF2B5EF4-FFF2-40B4-BE49-F238E27FC236}">
                <a16:creationId xmlns:a16="http://schemas.microsoft.com/office/drawing/2014/main" id="{5B90E592-155F-4779-B4BE-48B6B4BFE0E5}"/>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57563" y="1442386"/>
            <a:ext cx="2215675" cy="2615889"/>
          </a:xfrm>
          <a:prstGeom prst="rect">
            <a:avLst/>
          </a:prstGeom>
        </p:spPr>
      </p:pic>
      <p:graphicFrame>
        <p:nvGraphicFramePr>
          <p:cNvPr id="2" name="Diagramm 1">
            <a:extLst>
              <a:ext uri="{FF2B5EF4-FFF2-40B4-BE49-F238E27FC236}">
                <a16:creationId xmlns:a16="http://schemas.microsoft.com/office/drawing/2014/main" id="{F5FA2FD0-6E76-A4AA-DF4D-877A781A1CD7}"/>
              </a:ext>
            </a:extLst>
          </p:cNvPr>
          <p:cNvGraphicFramePr/>
          <p:nvPr>
            <p:extLst>
              <p:ext uri="{D42A27DB-BD31-4B8C-83A1-F6EECF244321}">
                <p14:modId xmlns:p14="http://schemas.microsoft.com/office/powerpoint/2010/main" val="2664358739"/>
              </p:ext>
            </p:extLst>
          </p:nvPr>
        </p:nvGraphicFramePr>
        <p:xfrm>
          <a:off x="4151784" y="2424259"/>
          <a:ext cx="7776864" cy="3885061"/>
        </p:xfrm>
        <a:graphic>
          <a:graphicData uri="http://schemas.openxmlformats.org/drawingml/2006/chart">
            <c:chart xmlns:c="http://schemas.openxmlformats.org/drawingml/2006/chart" xmlns:r="http://schemas.openxmlformats.org/officeDocument/2006/relationships" r:id="rId9"/>
          </a:graphicData>
        </a:graphic>
      </p:graphicFrame>
    </p:spTree>
    <p:extLst>
      <p:ext uri="{BB962C8B-B14F-4D97-AF65-F5344CB8AC3E}">
        <p14:creationId xmlns:p14="http://schemas.microsoft.com/office/powerpoint/2010/main" val="782912795"/>
      </p:ext>
    </p:extLst>
  </p:cSld>
  <p:clrMapOvr>
    <a:masterClrMapping/>
  </p:clrMapOvr>
</p:sld>
</file>

<file path=ppt/theme/theme1.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rissa-Design">
  <a:themeElements>
    <a:clrScheme name="Larissa">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Larissa">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Larissa">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801</Words>
  <Application>Microsoft Office PowerPoint</Application>
  <PresentationFormat>Breitbild</PresentationFormat>
  <Paragraphs>103</Paragraphs>
  <Slides>16</Slides>
  <Notes>3</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16</vt:i4>
      </vt:variant>
    </vt:vector>
  </HeadingPairs>
  <TitlesOfParts>
    <vt:vector size="20" baseType="lpstr">
      <vt:lpstr>Arial</vt:lpstr>
      <vt:lpstr>Calibri</vt:lpstr>
      <vt:lpstr>Wingdings</vt:lpstr>
      <vt:lpstr>Larissa-Design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Folie 1</dc:title>
  <dc:creator>S.Schindler</dc:creator>
  <cp:lastModifiedBy>Claudius Halik</cp:lastModifiedBy>
  <cp:revision>436</cp:revision>
  <cp:lastPrinted>2022-11-15T17:25:24Z</cp:lastPrinted>
  <dcterms:created xsi:type="dcterms:W3CDTF">2014-04-04T15:22:13Z</dcterms:created>
  <dcterms:modified xsi:type="dcterms:W3CDTF">2022-11-18T09:17:08Z</dcterms:modified>
</cp:coreProperties>
</file>